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77" r:id="rId3"/>
    <p:sldId id="278" r:id="rId4"/>
    <p:sldId id="281" r:id="rId5"/>
    <p:sldId id="259" r:id="rId6"/>
    <p:sldId id="283" r:id="rId7"/>
    <p:sldId id="279" r:id="rId8"/>
    <p:sldId id="284" r:id="rId9"/>
    <p:sldId id="285" r:id="rId10"/>
    <p:sldId id="286" r:id="rId11"/>
    <p:sldId id="287" r:id="rId12"/>
    <p:sldId id="288" r:id="rId13"/>
    <p:sldId id="282" r:id="rId14"/>
    <p:sldId id="289" r:id="rId15"/>
    <p:sldId id="290" r:id="rId16"/>
    <p:sldId id="292" r:id="rId17"/>
    <p:sldId id="293" r:id="rId18"/>
    <p:sldId id="294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156" autoAdjust="0"/>
  </p:normalViewPr>
  <p:slideViewPr>
    <p:cSldViewPr snapToGrid="0">
      <p:cViewPr varScale="1">
        <p:scale>
          <a:sx n="61" d="100"/>
          <a:sy n="61" d="100"/>
        </p:scale>
        <p:origin x="14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ire\Documents\MonCloud2\V&#233;locit&#233;\Compta%20Factures\Comptabilit&#233;%20et%20Rapports\R&#233;sultats%2018%2019%2020%2021%20-%20Amortissements%20-%20pr&#233;visionn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ire\Documents\MonCloud2\V&#233;locit&#233;\Compta%20Factures\Comptabilit&#233;%20et%20Rapports\R&#233;sultats%2018%2019%2020%2021%20-%20Amortissements%20-%20pr&#233;visionn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ire\Documents\MonCloud2\V&#233;locit&#233;\Compta%20Factures\Comptabilit&#233;%20et%20Rapports\2023%20Compte%20de%20r&#233;sultat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ire\Documents\MonCloud2\V&#233;locit&#233;\Compta%20Factures\Comptabilit&#233;%20et%20Rapports\2023%20Compte%20de%20r&#233;sultat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aire\Documents\MonCloud2\V&#233;locit&#233;\Compta%20Factures\Comptabilit&#233;%20et%20Rapports\2023%20Compte%20de%20r&#233;sultat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D32-43CF-8B2D-EB3904CCA922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D32-43CF-8B2D-EB3904CCA922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D32-43CF-8B2D-EB3904CCA92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D32-43CF-8B2D-EB3904CCA92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D32-43CF-8B2D-EB3904CCA922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D32-43CF-8B2D-EB3904CCA92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D32-43CF-8B2D-EB3904CCA922}"/>
                </c:ext>
              </c:extLst>
            </c:dLbl>
            <c:dLbl>
              <c:idx val="1"/>
              <c:layout>
                <c:manualLayout>
                  <c:x val="-1.0516886569048338E-16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32-43CF-8B2D-EB3904CCA922}"/>
                </c:ext>
              </c:extLst>
            </c:dLbl>
            <c:dLbl>
              <c:idx val="2"/>
              <c:layout>
                <c:manualLayout>
                  <c:x val="-0.16503619164457964"/>
                  <c:y val="-1.35986674107218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56656597173789"/>
                      <c:h val="0.151273240552675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D32-43CF-8B2D-EB3904CCA922}"/>
                </c:ext>
              </c:extLst>
            </c:dLbl>
            <c:dLbl>
              <c:idx val="3"/>
              <c:layout>
                <c:manualLayout>
                  <c:x val="5.6462104833968794E-8"/>
                  <c:y val="9.065718787470736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76017056386089"/>
                      <c:h val="0.225450747228025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D32-43CF-8B2D-EB3904CCA92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D32-43CF-8B2D-EB3904CCA922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D32-43CF-8B2D-EB3904CCA9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('Comptes 2019-2021'!$B$2:$B$4,'Comptes 2019-2021'!$B$6:$B$8)</c:f>
              <c:strCache>
                <c:ptCount val="6"/>
                <c:pt idx="0">
                  <c:v>Adhésions</c:v>
                </c:pt>
                <c:pt idx="1">
                  <c:v>Dons</c:v>
                </c:pt>
                <c:pt idx="2">
                  <c:v>Subventions</c:v>
                </c:pt>
                <c:pt idx="3">
                  <c:v>Ventes articles vélo (gilets++)</c:v>
                </c:pt>
                <c:pt idx="4">
                  <c:v>Prestations</c:v>
                </c:pt>
                <c:pt idx="5">
                  <c:v>Divers</c:v>
                </c:pt>
              </c:strCache>
              <c:extLst/>
            </c:strRef>
          </c:cat>
          <c:val>
            <c:numRef>
              <c:f>('Comptes 2019-2021'!$C$2:$C$4,'Comptes 2019-2021'!$C$6:$C$8)</c:f>
              <c:numCache>
                <c:formatCode>_-* #\ ##0\ [$€-40C]_-;\-* #\ ##0\ [$€-40C]_-;_-* "-"??\ [$€-40C]_-;_-@_-</c:formatCode>
                <c:ptCount val="6"/>
                <c:pt idx="0">
                  <c:v>4139</c:v>
                </c:pt>
                <c:pt idx="1">
                  <c:v>1267</c:v>
                </c:pt>
                <c:pt idx="2">
                  <c:v>6000</c:v>
                </c:pt>
                <c:pt idx="3">
                  <c:v>1410</c:v>
                </c:pt>
                <c:pt idx="4">
                  <c:v>3295</c:v>
                </c:pt>
                <c:pt idx="5">
                  <c:v>167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C-CD32-43CF-8B2D-EB3904CCA92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/>
              <a:t>Recettes 2019-2022</a:t>
            </a:r>
          </a:p>
        </c:rich>
      </c:tx>
      <c:layout>
        <c:manualLayout>
          <c:xMode val="edge"/>
          <c:yMode val="edge"/>
          <c:x val="0.41359833262370715"/>
          <c:y val="1.72431232862949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'Comptes 2019-2021'!$G$1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('Comptes 2019-2021'!$B$2:$B$4,'Comptes 2019-2021'!$B$6:$B$7)</c:f>
              <c:strCache>
                <c:ptCount val="5"/>
                <c:pt idx="0">
                  <c:v>Adhésions</c:v>
                </c:pt>
                <c:pt idx="1">
                  <c:v>Dons</c:v>
                </c:pt>
                <c:pt idx="2">
                  <c:v>Subventions</c:v>
                </c:pt>
                <c:pt idx="3">
                  <c:v>Ventes articles vélo (gilets++)</c:v>
                </c:pt>
                <c:pt idx="4">
                  <c:v>Prestations</c:v>
                </c:pt>
              </c:strCache>
              <c:extLst/>
            </c:strRef>
          </c:cat>
          <c:val>
            <c:numRef>
              <c:f>('Comptes 2019-2021'!$G$2:$G$4,'Comptes 2019-2021'!$G$6:$G$7)</c:f>
              <c:numCache>
                <c:formatCode>_-* #\ ##0\ [$€-40C]_-;\-* #\ ##0\ [$€-40C]_-;_-* "-"??\ [$€-40C]_-;_-@_-</c:formatCode>
                <c:ptCount val="5"/>
                <c:pt idx="0">
                  <c:v>5946.62</c:v>
                </c:pt>
                <c:pt idx="1">
                  <c:v>2079</c:v>
                </c:pt>
                <c:pt idx="2">
                  <c:v>800</c:v>
                </c:pt>
                <c:pt idx="3">
                  <c:v>1407.52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BD84-47A0-882D-CE2C783B126C}"/>
            </c:ext>
          </c:extLst>
        </c:ser>
        <c:ser>
          <c:idx val="3"/>
          <c:order val="1"/>
          <c:tx>
            <c:strRef>
              <c:f>'Comptes 2019-2021'!$F$1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('Comptes 2019-2021'!$B$2:$B$4,'Comptes 2019-2021'!$B$6:$B$7)</c:f>
              <c:strCache>
                <c:ptCount val="5"/>
                <c:pt idx="0">
                  <c:v>Adhésions</c:v>
                </c:pt>
                <c:pt idx="1">
                  <c:v>Dons</c:v>
                </c:pt>
                <c:pt idx="2">
                  <c:v>Subventions</c:v>
                </c:pt>
                <c:pt idx="3">
                  <c:v>Ventes articles vélo (gilets++)</c:v>
                </c:pt>
                <c:pt idx="4">
                  <c:v>Prestations</c:v>
                </c:pt>
              </c:strCache>
              <c:extLst/>
            </c:strRef>
          </c:cat>
          <c:val>
            <c:numRef>
              <c:f>('Comptes 2019-2021'!$F$2:$F$4,'Comptes 2019-2021'!$F$6:$F$7)</c:f>
              <c:numCache>
                <c:formatCode>_-* #\ ##0\ [$€-40C]_-;\-* #\ ##0\ [$€-40C]_-;_-* "-"??\ [$€-40C]_-;_-@_-</c:formatCode>
                <c:ptCount val="5"/>
                <c:pt idx="0">
                  <c:v>4667.8500000000004</c:v>
                </c:pt>
                <c:pt idx="1">
                  <c:v>990</c:v>
                </c:pt>
                <c:pt idx="2">
                  <c:v>2800</c:v>
                </c:pt>
                <c:pt idx="3">
                  <c:v>1577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BD84-47A0-882D-CE2C783B126C}"/>
            </c:ext>
          </c:extLst>
        </c:ser>
        <c:ser>
          <c:idx val="2"/>
          <c:order val="2"/>
          <c:tx>
            <c:strRef>
              <c:f>'Comptes 2019-2021'!$E$1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('Comptes 2019-2021'!$B$2:$B$4,'Comptes 2019-2021'!$B$6:$B$7)</c:f>
              <c:strCache>
                <c:ptCount val="5"/>
                <c:pt idx="0">
                  <c:v>Adhésions</c:v>
                </c:pt>
                <c:pt idx="1">
                  <c:v>Dons</c:v>
                </c:pt>
                <c:pt idx="2">
                  <c:v>Subventions</c:v>
                </c:pt>
                <c:pt idx="3">
                  <c:v>Ventes articles vélo (gilets++)</c:v>
                </c:pt>
                <c:pt idx="4">
                  <c:v>Prestations</c:v>
                </c:pt>
              </c:strCache>
              <c:extLst/>
            </c:strRef>
          </c:cat>
          <c:val>
            <c:numRef>
              <c:f>('Comptes 2019-2021'!$E$2:$E$4,'Comptes 2019-2021'!$E$6:$E$7)</c:f>
              <c:numCache>
                <c:formatCode>_-* #\ ##0\ [$€-40C]_-;\-* #\ ##0\ [$€-40C]_-;_-* "-"??\ [$€-40C]_-;_-@_-</c:formatCode>
                <c:ptCount val="5"/>
                <c:pt idx="0">
                  <c:v>5823</c:v>
                </c:pt>
                <c:pt idx="1">
                  <c:v>1976</c:v>
                </c:pt>
                <c:pt idx="2">
                  <c:v>8000</c:v>
                </c:pt>
                <c:pt idx="3">
                  <c:v>2312</c:v>
                </c:pt>
                <c:pt idx="4">
                  <c:v>75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BD84-47A0-882D-CE2C783B126C}"/>
            </c:ext>
          </c:extLst>
        </c:ser>
        <c:ser>
          <c:idx val="0"/>
          <c:order val="3"/>
          <c:tx>
            <c:strRef>
              <c:f>'Comptes 2019-2021'!$C$1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('Comptes 2019-2021'!$B$2:$B$4,'Comptes 2019-2021'!$B$6:$B$7)</c:f>
              <c:strCache>
                <c:ptCount val="5"/>
                <c:pt idx="0">
                  <c:v>Adhésions</c:v>
                </c:pt>
                <c:pt idx="1">
                  <c:v>Dons</c:v>
                </c:pt>
                <c:pt idx="2">
                  <c:v>Subventions</c:v>
                </c:pt>
                <c:pt idx="3">
                  <c:v>Ventes articles vélo (gilets++)</c:v>
                </c:pt>
                <c:pt idx="4">
                  <c:v>Prestations</c:v>
                </c:pt>
              </c:strCache>
              <c:extLst/>
            </c:strRef>
          </c:cat>
          <c:val>
            <c:numRef>
              <c:f>('Comptes 2019-2021'!$C$2:$C$4,'Comptes 2019-2021'!$C$6:$C$7)</c:f>
              <c:numCache>
                <c:formatCode>_-* #\ ##0\ [$€-40C]_-;\-* #\ ##0\ [$€-40C]_-;_-* "-"??\ [$€-40C]_-;_-@_-</c:formatCode>
                <c:ptCount val="5"/>
                <c:pt idx="0">
                  <c:v>4139</c:v>
                </c:pt>
                <c:pt idx="1">
                  <c:v>1267</c:v>
                </c:pt>
                <c:pt idx="2">
                  <c:v>6000</c:v>
                </c:pt>
                <c:pt idx="3">
                  <c:v>1410</c:v>
                </c:pt>
                <c:pt idx="4">
                  <c:v>3295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BD84-47A0-882D-CE2C783B126C}"/>
            </c:ext>
          </c:extLst>
        </c:ser>
        <c:ser>
          <c:idx val="1"/>
          <c:order val="4"/>
          <c:tx>
            <c:strRef>
              <c:f>'Comptes 2019-2021'!$D$1</c:f>
              <c:strCache>
                <c:ptCount val="1"/>
                <c:pt idx="0">
                  <c:v>2021 (avec amortissments)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('Comptes 2019-2021'!$B$2:$B$4,'Comptes 2019-2021'!$B$6:$B$7)</c:f>
              <c:strCache>
                <c:ptCount val="5"/>
                <c:pt idx="0">
                  <c:v>Adhésions</c:v>
                </c:pt>
                <c:pt idx="1">
                  <c:v>Dons</c:v>
                </c:pt>
                <c:pt idx="2">
                  <c:v>Subventions</c:v>
                </c:pt>
                <c:pt idx="3">
                  <c:v>Ventes articles vélo (gilets++)</c:v>
                </c:pt>
                <c:pt idx="4">
                  <c:v>Prestations</c:v>
                </c:pt>
              </c:strCache>
              <c:extLst/>
            </c:strRef>
          </c:cat>
          <c:val>
            <c:numRef>
              <c:f>('Comptes 2019-2021'!$D$2:$D$4,'Comptes 2019-2021'!$D$6:$D$7)</c:f>
              <c:extLst/>
            </c:numRef>
          </c:val>
          <c:extLst>
            <c:ext xmlns:c16="http://schemas.microsoft.com/office/drawing/2014/chart" uri="{C3380CC4-5D6E-409C-BE32-E72D297353CC}">
              <c16:uniqueId val="{00000004-BD84-47A0-882D-CE2C783B12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1054464"/>
        <c:axId val="511045464"/>
      </c:barChart>
      <c:catAx>
        <c:axId val="51105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1045464"/>
        <c:crosses val="autoZero"/>
        <c:auto val="1"/>
        <c:lblAlgn val="ctr"/>
        <c:lblOffset val="100"/>
        <c:noMultiLvlLbl val="0"/>
      </c:catAx>
      <c:valAx>
        <c:axId val="511045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[$€-40C]_-;\-* #\ ##0\ [$€-40C]_-;_-* &quot;-&quot;??\ [$€-40C]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105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44815481013706"/>
          <c:y val="0.90666147894426208"/>
          <c:w val="0.36494678995946961"/>
          <c:h val="9.3338521055737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272-4701-A121-D36F1A65620E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272-4701-A121-D36F1A65620E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272-4701-A121-D36F1A65620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6272-4701-A121-D36F1A65620E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6272-4701-A121-D36F1A65620E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6272-4701-A121-D36F1A65620E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6272-4701-A121-D36F1A65620E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6272-4701-A121-D36F1A65620E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6272-4701-A121-D36F1A65620E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6272-4701-A121-D36F1A65620E}"/>
              </c:ext>
            </c:extLst>
          </c:dPt>
          <c:cat>
            <c:strRef>
              <c:f>'Compte de résultat'!$C$4:$C$18</c:f>
              <c:strCache>
                <c:ptCount val="15"/>
                <c:pt idx="0">
                  <c:v>Honoraires</c:v>
                </c:pt>
                <c:pt idx="1">
                  <c:v>Colloques, séminaires</c:v>
                </c:pt>
                <c:pt idx="2">
                  <c:v>Publicité</c:v>
                </c:pt>
                <c:pt idx="3">
                  <c:v>Fêtes, cérémonies</c:v>
                </c:pt>
                <c:pt idx="4">
                  <c:v>Déplacements</c:v>
                </c:pt>
                <c:pt idx="5">
                  <c:v>Achats stockés</c:v>
                </c:pt>
                <c:pt idx="6">
                  <c:v>Fournitures d'entretien</c:v>
                </c:pt>
                <c:pt idx="7">
                  <c:v>Fournitures administratives</c:v>
                </c:pt>
                <c:pt idx="8">
                  <c:v>Petits logiciels</c:v>
                </c:pt>
                <c:pt idx="9">
                  <c:v>Achats marchandises</c:v>
                </c:pt>
                <c:pt idx="10">
                  <c:v>Locations immobilières</c:v>
                </c:pt>
                <c:pt idx="11">
                  <c:v>Assurances</c:v>
                </c:pt>
                <c:pt idx="12">
                  <c:v>Télécommunications</c:v>
                </c:pt>
                <c:pt idx="13">
                  <c:v>Banque</c:v>
                </c:pt>
                <c:pt idx="14">
                  <c:v>Cotisations (FUB, AF3V..)</c:v>
                </c:pt>
              </c:strCache>
            </c:strRef>
          </c:cat>
          <c:val>
            <c:numRef>
              <c:f>'Compte de résultat'!$D$4:$D$18</c:f>
              <c:numCache>
                <c:formatCode>#\ ##0\ "€"</c:formatCode>
                <c:ptCount val="15"/>
                <c:pt idx="0">
                  <c:v>2340</c:v>
                </c:pt>
                <c:pt idx="1">
                  <c:v>974.38</c:v>
                </c:pt>
                <c:pt idx="2">
                  <c:v>925.8</c:v>
                </c:pt>
                <c:pt idx="3">
                  <c:v>214.65</c:v>
                </c:pt>
                <c:pt idx="4">
                  <c:v>671.06</c:v>
                </c:pt>
                <c:pt idx="5">
                  <c:v>1977.84</c:v>
                </c:pt>
                <c:pt idx="6">
                  <c:v>50.89</c:v>
                </c:pt>
                <c:pt idx="7">
                  <c:v>65.52</c:v>
                </c:pt>
                <c:pt idx="8">
                  <c:v>45</c:v>
                </c:pt>
                <c:pt idx="9">
                  <c:v>1407.06</c:v>
                </c:pt>
                <c:pt idx="10">
                  <c:v>1575.98</c:v>
                </c:pt>
                <c:pt idx="11">
                  <c:v>487.25</c:v>
                </c:pt>
                <c:pt idx="12">
                  <c:v>407.56</c:v>
                </c:pt>
                <c:pt idx="13">
                  <c:v>81.8</c:v>
                </c:pt>
                <c:pt idx="14">
                  <c:v>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272-4701-A121-D36F1A656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1426664"/>
        <c:axId val="501425584"/>
        <c:axId val="0"/>
      </c:bar3DChart>
      <c:catAx>
        <c:axId val="501426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425584"/>
        <c:crosses val="autoZero"/>
        <c:auto val="1"/>
        <c:lblAlgn val="ctr"/>
        <c:lblOffset val="100"/>
        <c:noMultiLvlLbl val="0"/>
      </c:catAx>
      <c:valAx>
        <c:axId val="501425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426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272-4701-A121-D36F1A65620E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272-4701-A121-D36F1A65620E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272-4701-A121-D36F1A65620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6272-4701-A121-D36F1A65620E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6272-4701-A121-D36F1A65620E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6272-4701-A121-D36F1A65620E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6272-4701-A121-D36F1A65620E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6272-4701-A121-D36F1A65620E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6272-4701-A121-D36F1A65620E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6272-4701-A121-D36F1A65620E}"/>
              </c:ext>
            </c:extLst>
          </c:dPt>
          <c:cat>
            <c:strRef>
              <c:f>'Compte de résultat'!$C$4:$C$18</c:f>
              <c:strCache>
                <c:ptCount val="15"/>
                <c:pt idx="0">
                  <c:v>Honoraires</c:v>
                </c:pt>
                <c:pt idx="1">
                  <c:v>Colloques, séminaires</c:v>
                </c:pt>
                <c:pt idx="2">
                  <c:v>Publicité</c:v>
                </c:pt>
                <c:pt idx="3">
                  <c:v>Fêtes, cérémonies</c:v>
                </c:pt>
                <c:pt idx="4">
                  <c:v>Déplacements</c:v>
                </c:pt>
                <c:pt idx="5">
                  <c:v>Achats stockés</c:v>
                </c:pt>
                <c:pt idx="6">
                  <c:v>Fournitures d'entretien</c:v>
                </c:pt>
                <c:pt idx="7">
                  <c:v>Fournitures administratives</c:v>
                </c:pt>
                <c:pt idx="8">
                  <c:v>Petits logiciels</c:v>
                </c:pt>
                <c:pt idx="9">
                  <c:v>Achats marchandises</c:v>
                </c:pt>
                <c:pt idx="10">
                  <c:v>Locations immobilières</c:v>
                </c:pt>
                <c:pt idx="11">
                  <c:v>Assurances</c:v>
                </c:pt>
                <c:pt idx="12">
                  <c:v>Télécommunications</c:v>
                </c:pt>
                <c:pt idx="13">
                  <c:v>Banque</c:v>
                </c:pt>
                <c:pt idx="14">
                  <c:v>Cotisations (FUB, AF3V..)</c:v>
                </c:pt>
              </c:strCache>
            </c:strRef>
          </c:cat>
          <c:val>
            <c:numRef>
              <c:f>'Compte de résultat'!$D$4:$D$18</c:f>
              <c:numCache>
                <c:formatCode>#\ ##0\ "€"</c:formatCode>
                <c:ptCount val="15"/>
                <c:pt idx="0">
                  <c:v>2340</c:v>
                </c:pt>
                <c:pt idx="1">
                  <c:v>974.38</c:v>
                </c:pt>
                <c:pt idx="2">
                  <c:v>925.8</c:v>
                </c:pt>
                <c:pt idx="3">
                  <c:v>214.65</c:v>
                </c:pt>
                <c:pt idx="4">
                  <c:v>671.06</c:v>
                </c:pt>
                <c:pt idx="5">
                  <c:v>1977.84</c:v>
                </c:pt>
                <c:pt idx="6">
                  <c:v>50.89</c:v>
                </c:pt>
                <c:pt idx="7">
                  <c:v>65.52</c:v>
                </c:pt>
                <c:pt idx="8">
                  <c:v>45</c:v>
                </c:pt>
                <c:pt idx="9">
                  <c:v>1407.06</c:v>
                </c:pt>
                <c:pt idx="10">
                  <c:v>1575.98</c:v>
                </c:pt>
                <c:pt idx="11">
                  <c:v>487.25</c:v>
                </c:pt>
                <c:pt idx="12">
                  <c:v>407.56</c:v>
                </c:pt>
                <c:pt idx="13">
                  <c:v>81.8</c:v>
                </c:pt>
                <c:pt idx="14">
                  <c:v>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272-4701-A121-D36F1A656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1426664"/>
        <c:axId val="501425584"/>
        <c:axId val="0"/>
      </c:bar3DChart>
      <c:catAx>
        <c:axId val="501426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425584"/>
        <c:crosses val="autoZero"/>
        <c:auto val="1"/>
        <c:lblAlgn val="ctr"/>
        <c:lblOffset val="100"/>
        <c:noMultiLvlLbl val="0"/>
      </c:catAx>
      <c:valAx>
        <c:axId val="501425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426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272-4701-A121-D36F1A65620E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272-4701-A121-D36F1A65620E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272-4701-A121-D36F1A65620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6272-4701-A121-D36F1A65620E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6272-4701-A121-D36F1A65620E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6272-4701-A121-D36F1A65620E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6272-4701-A121-D36F1A65620E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6272-4701-A121-D36F1A65620E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6272-4701-A121-D36F1A65620E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6272-4701-A121-D36F1A65620E}"/>
              </c:ext>
            </c:extLst>
          </c:dPt>
          <c:cat>
            <c:strRef>
              <c:f>'Compte de résultat'!$C$4:$C$18</c:f>
              <c:strCache>
                <c:ptCount val="15"/>
                <c:pt idx="0">
                  <c:v>Honoraires</c:v>
                </c:pt>
                <c:pt idx="1">
                  <c:v>Colloques, séminaires</c:v>
                </c:pt>
                <c:pt idx="2">
                  <c:v>Publicité</c:v>
                </c:pt>
                <c:pt idx="3">
                  <c:v>Fêtes, cérémonies</c:v>
                </c:pt>
                <c:pt idx="4">
                  <c:v>Déplacements</c:v>
                </c:pt>
                <c:pt idx="5">
                  <c:v>Achats stockés</c:v>
                </c:pt>
                <c:pt idx="6">
                  <c:v>Fournitures d'entretien</c:v>
                </c:pt>
                <c:pt idx="7">
                  <c:v>Fournitures administratives</c:v>
                </c:pt>
                <c:pt idx="8">
                  <c:v>Petits logiciels</c:v>
                </c:pt>
                <c:pt idx="9">
                  <c:v>Achats marchandises</c:v>
                </c:pt>
                <c:pt idx="10">
                  <c:v>Locations immobilières</c:v>
                </c:pt>
                <c:pt idx="11">
                  <c:v>Assurances</c:v>
                </c:pt>
                <c:pt idx="12">
                  <c:v>Télécommunications</c:v>
                </c:pt>
                <c:pt idx="13">
                  <c:v>Banque</c:v>
                </c:pt>
                <c:pt idx="14">
                  <c:v>Cotisations (FUB, AF3V..)</c:v>
                </c:pt>
              </c:strCache>
            </c:strRef>
          </c:cat>
          <c:val>
            <c:numRef>
              <c:f>'Compte de résultat'!$D$4:$D$18</c:f>
              <c:numCache>
                <c:formatCode>#\ ##0\ "€"</c:formatCode>
                <c:ptCount val="15"/>
                <c:pt idx="0">
                  <c:v>2340</c:v>
                </c:pt>
                <c:pt idx="1">
                  <c:v>974.38</c:v>
                </c:pt>
                <c:pt idx="2">
                  <c:v>925.8</c:v>
                </c:pt>
                <c:pt idx="3">
                  <c:v>214.65</c:v>
                </c:pt>
                <c:pt idx="4">
                  <c:v>671.06</c:v>
                </c:pt>
                <c:pt idx="5">
                  <c:v>1977.84</c:v>
                </c:pt>
                <c:pt idx="6">
                  <c:v>50.89</c:v>
                </c:pt>
                <c:pt idx="7">
                  <c:v>65.52</c:v>
                </c:pt>
                <c:pt idx="8">
                  <c:v>45</c:v>
                </c:pt>
                <c:pt idx="9">
                  <c:v>1407.06</c:v>
                </c:pt>
                <c:pt idx="10">
                  <c:v>1575.98</c:v>
                </c:pt>
                <c:pt idx="11">
                  <c:v>487.25</c:v>
                </c:pt>
                <c:pt idx="12">
                  <c:v>407.56</c:v>
                </c:pt>
                <c:pt idx="13">
                  <c:v>81.8</c:v>
                </c:pt>
                <c:pt idx="14">
                  <c:v>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272-4701-A121-D36F1A6562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1426664"/>
        <c:axId val="501425584"/>
        <c:axId val="0"/>
      </c:bar3DChart>
      <c:catAx>
        <c:axId val="501426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425584"/>
        <c:crosses val="autoZero"/>
        <c:auto val="1"/>
        <c:lblAlgn val="ctr"/>
        <c:lblOffset val="100"/>
        <c:noMultiLvlLbl val="0"/>
      </c:catAx>
      <c:valAx>
        <c:axId val="501425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426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0.73303</cdr:x>
      <cdr:y>0.26917</cdr:y>
    </cdr:from>
    <cdr:to>
      <cdr:x>0.98416</cdr:x>
      <cdr:y>0.32081</cdr:y>
    </cdr:to>
    <cdr:sp macro="" textlink="">
      <cdr:nvSpPr>
        <cdr:cNvPr id="2" name="ZoneTexte 1">
          <a:extLst xmlns:a="http://schemas.openxmlformats.org/drawingml/2006/main">
            <a:ext uri="{FF2B5EF4-FFF2-40B4-BE49-F238E27FC236}">
              <a16:creationId xmlns:a16="http://schemas.microsoft.com/office/drawing/2014/main" id="{443590AE-73F2-9BB0-D89A-F96602E29320}"/>
            </a:ext>
          </a:extLst>
        </cdr:cNvPr>
        <cdr:cNvSpPr txBox="1"/>
      </cdr:nvSpPr>
      <cdr:spPr>
        <a:xfrm xmlns:a="http://schemas.openxmlformats.org/drawingml/2006/main">
          <a:off x="4937760" y="1310640"/>
          <a:ext cx="1691640" cy="25146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2060"/>
              </a:solidFill>
            </a:rPr>
            <a:t>Garage : + 1100 euros </a:t>
          </a:r>
        </a:p>
      </cdr:txBody>
    </cdr:sp>
  </cdr:relSizeAnchor>
  <cdr:relSizeAnchor xmlns:cdr="http://schemas.openxmlformats.org/drawingml/2006/chartDrawing">
    <cdr:from>
      <cdr:x>0.45475</cdr:x>
      <cdr:y>0.16119</cdr:y>
    </cdr:from>
    <cdr:to>
      <cdr:x>0.71041</cdr:x>
      <cdr:y>0.20657</cdr:y>
    </cdr:to>
    <cdr:sp macro="" textlink="">
      <cdr:nvSpPr>
        <cdr:cNvPr id="3" name="ZoneTexte 2">
          <a:extLst xmlns:a="http://schemas.openxmlformats.org/drawingml/2006/main">
            <a:ext uri="{FF2B5EF4-FFF2-40B4-BE49-F238E27FC236}">
              <a16:creationId xmlns:a16="http://schemas.microsoft.com/office/drawing/2014/main" id="{7F1165C4-0549-8BE6-9777-110D2786B5AE}"/>
            </a:ext>
          </a:extLst>
        </cdr:cNvPr>
        <cdr:cNvSpPr txBox="1"/>
      </cdr:nvSpPr>
      <cdr:spPr>
        <a:xfrm xmlns:a="http://schemas.openxmlformats.org/drawingml/2006/main">
          <a:off x="3063240" y="784860"/>
          <a:ext cx="1722120" cy="22098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2060"/>
              </a:solidFill>
            </a:rPr>
            <a:t>Serveurs : + 450 euros</a:t>
          </a:r>
        </a:p>
      </cdr:txBody>
    </cdr:sp>
  </cdr:relSizeAnchor>
  <cdr:relSizeAnchor xmlns:cdr="http://schemas.openxmlformats.org/drawingml/2006/chartDrawing">
    <cdr:from>
      <cdr:x>0.64367</cdr:x>
      <cdr:y>0.32707</cdr:y>
    </cdr:from>
    <cdr:to>
      <cdr:x>0.73869</cdr:x>
      <cdr:y>0.38811</cdr:y>
    </cdr:to>
    <cdr:sp macro="" textlink="">
      <cdr:nvSpPr>
        <cdr:cNvPr id="4" name="ZoneTexte 3">
          <a:extLst xmlns:a="http://schemas.openxmlformats.org/drawingml/2006/main">
            <a:ext uri="{FF2B5EF4-FFF2-40B4-BE49-F238E27FC236}">
              <a16:creationId xmlns:a16="http://schemas.microsoft.com/office/drawing/2014/main" id="{0CB33F09-8594-A676-18ED-2CDAAE1DACE5}"/>
            </a:ext>
          </a:extLst>
        </cdr:cNvPr>
        <cdr:cNvSpPr txBox="1"/>
      </cdr:nvSpPr>
      <cdr:spPr>
        <a:xfrm xmlns:a="http://schemas.openxmlformats.org/drawingml/2006/main">
          <a:off x="4335780" y="1592580"/>
          <a:ext cx="640080" cy="29718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400" b="1">
              <a:solidFill>
                <a:srgbClr val="FFC000"/>
              </a:solidFill>
            </a:rPr>
            <a:t>Gilets</a:t>
          </a:r>
        </a:p>
      </cdr:txBody>
    </cdr:sp>
  </cdr:relSizeAnchor>
  <cdr:relSizeAnchor xmlns:cdr="http://schemas.openxmlformats.org/drawingml/2006/chartDrawing">
    <cdr:from>
      <cdr:x>0.89367</cdr:x>
      <cdr:y>0.82629</cdr:y>
    </cdr:from>
    <cdr:to>
      <cdr:x>0.96493</cdr:x>
      <cdr:y>0.89515</cdr:y>
    </cdr:to>
    <cdr:sp macro="" textlink="">
      <cdr:nvSpPr>
        <cdr:cNvPr id="6" name="ZoneTexte 5">
          <a:extLst xmlns:a="http://schemas.openxmlformats.org/drawingml/2006/main">
            <a:ext uri="{FF2B5EF4-FFF2-40B4-BE49-F238E27FC236}">
              <a16:creationId xmlns:a16="http://schemas.microsoft.com/office/drawing/2014/main" id="{AD67AC6D-5914-FBF4-B0DB-0FBE153A994F}"/>
            </a:ext>
          </a:extLst>
        </cdr:cNvPr>
        <cdr:cNvSpPr txBox="1"/>
      </cdr:nvSpPr>
      <cdr:spPr>
        <a:xfrm xmlns:a="http://schemas.openxmlformats.org/drawingml/2006/main">
          <a:off x="6019800" y="4023360"/>
          <a:ext cx="480060" cy="33528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C00000"/>
              </a:solidFill>
            </a:rPr>
            <a:t>OEPV</a:t>
          </a:r>
        </a:p>
      </cdr:txBody>
    </cdr:sp>
  </cdr:relSizeAnchor>
  <cdr:relSizeAnchor xmlns:cdr="http://schemas.openxmlformats.org/drawingml/2006/chartDrawing">
    <cdr:from>
      <cdr:x>0.59502</cdr:x>
      <cdr:y>0.67606</cdr:y>
    </cdr:from>
    <cdr:to>
      <cdr:x>0.96833</cdr:x>
      <cdr:y>0.8216</cdr:y>
    </cdr:to>
    <cdr:sp macro="" textlink="">
      <cdr:nvSpPr>
        <cdr:cNvPr id="7" name="ZoneTexte 6">
          <a:extLst xmlns:a="http://schemas.openxmlformats.org/drawingml/2006/main">
            <a:ext uri="{FF2B5EF4-FFF2-40B4-BE49-F238E27FC236}">
              <a16:creationId xmlns:a16="http://schemas.microsoft.com/office/drawing/2014/main" id="{B2576774-9566-0D1E-C744-F293D19FCF76}"/>
            </a:ext>
          </a:extLst>
        </cdr:cNvPr>
        <cdr:cNvSpPr txBox="1"/>
      </cdr:nvSpPr>
      <cdr:spPr>
        <a:xfrm xmlns:a="http://schemas.openxmlformats.org/drawingml/2006/main">
          <a:off x="4008120" y="3291840"/>
          <a:ext cx="2514600" cy="70866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B050"/>
              </a:solidFill>
            </a:rPr>
            <a:t>Evénements  : + 200 euros</a:t>
          </a:r>
          <a:endParaRPr lang="fr-FR" sz="1200" b="1" baseline="0">
            <a:solidFill>
              <a:srgbClr val="00B050"/>
            </a:solidFill>
          </a:endParaRPr>
        </a:p>
        <a:p xmlns:a="http://schemas.openxmlformats.org/drawingml/2006/main">
          <a:pPr algn="ctr"/>
          <a:r>
            <a:rPr lang="fr-FR" sz="1200" b="1" baseline="0">
              <a:solidFill>
                <a:srgbClr val="00B050"/>
              </a:solidFill>
            </a:rPr>
            <a:t>(2 115 euros)</a:t>
          </a:r>
          <a:endParaRPr lang="fr-FR" sz="1200" b="1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</cdr:x>
      <cdr:y>0.14867</cdr:y>
    </cdr:from>
    <cdr:to>
      <cdr:x>0.13575</cdr:x>
      <cdr:y>0.33646</cdr:y>
    </cdr:to>
    <cdr:sp macro="" textlink="">
      <cdr:nvSpPr>
        <cdr:cNvPr id="8" name="ZoneTexte 7">
          <a:extLst xmlns:a="http://schemas.openxmlformats.org/drawingml/2006/main">
            <a:ext uri="{FF2B5EF4-FFF2-40B4-BE49-F238E27FC236}">
              <a16:creationId xmlns:a16="http://schemas.microsoft.com/office/drawing/2014/main" id="{FE5798EF-A5A2-6915-B77F-DA742A8D48D5}"/>
            </a:ext>
          </a:extLst>
        </cdr:cNvPr>
        <cdr:cNvSpPr txBox="1"/>
      </cdr:nvSpPr>
      <cdr:spPr>
        <a:xfrm xmlns:a="http://schemas.openxmlformats.org/drawingml/2006/main">
          <a:off x="0" y="723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0.73303</cdr:x>
      <cdr:y>0.26917</cdr:y>
    </cdr:from>
    <cdr:to>
      <cdr:x>0.98416</cdr:x>
      <cdr:y>0.32081</cdr:y>
    </cdr:to>
    <cdr:sp macro="" textlink="">
      <cdr:nvSpPr>
        <cdr:cNvPr id="2" name="ZoneTexte 1">
          <a:extLst xmlns:a="http://schemas.openxmlformats.org/drawingml/2006/main">
            <a:ext uri="{FF2B5EF4-FFF2-40B4-BE49-F238E27FC236}">
              <a16:creationId xmlns:a16="http://schemas.microsoft.com/office/drawing/2014/main" id="{443590AE-73F2-9BB0-D89A-F96602E29320}"/>
            </a:ext>
          </a:extLst>
        </cdr:cNvPr>
        <cdr:cNvSpPr txBox="1"/>
      </cdr:nvSpPr>
      <cdr:spPr>
        <a:xfrm xmlns:a="http://schemas.openxmlformats.org/drawingml/2006/main">
          <a:off x="4937760" y="1310640"/>
          <a:ext cx="1691640" cy="25146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2060"/>
              </a:solidFill>
            </a:rPr>
            <a:t>Garage : + 1100 euros </a:t>
          </a:r>
        </a:p>
      </cdr:txBody>
    </cdr:sp>
  </cdr:relSizeAnchor>
  <cdr:relSizeAnchor xmlns:cdr="http://schemas.openxmlformats.org/drawingml/2006/chartDrawing">
    <cdr:from>
      <cdr:x>0.45475</cdr:x>
      <cdr:y>0.16119</cdr:y>
    </cdr:from>
    <cdr:to>
      <cdr:x>0.71041</cdr:x>
      <cdr:y>0.20657</cdr:y>
    </cdr:to>
    <cdr:sp macro="" textlink="">
      <cdr:nvSpPr>
        <cdr:cNvPr id="3" name="ZoneTexte 2">
          <a:extLst xmlns:a="http://schemas.openxmlformats.org/drawingml/2006/main">
            <a:ext uri="{FF2B5EF4-FFF2-40B4-BE49-F238E27FC236}">
              <a16:creationId xmlns:a16="http://schemas.microsoft.com/office/drawing/2014/main" id="{7F1165C4-0549-8BE6-9777-110D2786B5AE}"/>
            </a:ext>
          </a:extLst>
        </cdr:cNvPr>
        <cdr:cNvSpPr txBox="1"/>
      </cdr:nvSpPr>
      <cdr:spPr>
        <a:xfrm xmlns:a="http://schemas.openxmlformats.org/drawingml/2006/main">
          <a:off x="3063240" y="784860"/>
          <a:ext cx="1722120" cy="22098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2060"/>
              </a:solidFill>
            </a:rPr>
            <a:t>Serveurs : + 450 euros</a:t>
          </a:r>
        </a:p>
      </cdr:txBody>
    </cdr:sp>
  </cdr:relSizeAnchor>
  <cdr:relSizeAnchor xmlns:cdr="http://schemas.openxmlformats.org/drawingml/2006/chartDrawing">
    <cdr:from>
      <cdr:x>0.64367</cdr:x>
      <cdr:y>0.32707</cdr:y>
    </cdr:from>
    <cdr:to>
      <cdr:x>0.73869</cdr:x>
      <cdr:y>0.38811</cdr:y>
    </cdr:to>
    <cdr:sp macro="" textlink="">
      <cdr:nvSpPr>
        <cdr:cNvPr id="4" name="ZoneTexte 3">
          <a:extLst xmlns:a="http://schemas.openxmlformats.org/drawingml/2006/main">
            <a:ext uri="{FF2B5EF4-FFF2-40B4-BE49-F238E27FC236}">
              <a16:creationId xmlns:a16="http://schemas.microsoft.com/office/drawing/2014/main" id="{0CB33F09-8594-A676-18ED-2CDAAE1DACE5}"/>
            </a:ext>
          </a:extLst>
        </cdr:cNvPr>
        <cdr:cNvSpPr txBox="1"/>
      </cdr:nvSpPr>
      <cdr:spPr>
        <a:xfrm xmlns:a="http://schemas.openxmlformats.org/drawingml/2006/main">
          <a:off x="4335780" y="1592580"/>
          <a:ext cx="640080" cy="29718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400" b="1">
              <a:solidFill>
                <a:srgbClr val="FFC000"/>
              </a:solidFill>
            </a:rPr>
            <a:t>Gilets</a:t>
          </a:r>
        </a:p>
      </cdr:txBody>
    </cdr:sp>
  </cdr:relSizeAnchor>
  <cdr:relSizeAnchor xmlns:cdr="http://schemas.openxmlformats.org/drawingml/2006/chartDrawing">
    <cdr:from>
      <cdr:x>0.89367</cdr:x>
      <cdr:y>0.82629</cdr:y>
    </cdr:from>
    <cdr:to>
      <cdr:x>0.96493</cdr:x>
      <cdr:y>0.89515</cdr:y>
    </cdr:to>
    <cdr:sp macro="" textlink="">
      <cdr:nvSpPr>
        <cdr:cNvPr id="6" name="ZoneTexte 5">
          <a:extLst xmlns:a="http://schemas.openxmlformats.org/drawingml/2006/main">
            <a:ext uri="{FF2B5EF4-FFF2-40B4-BE49-F238E27FC236}">
              <a16:creationId xmlns:a16="http://schemas.microsoft.com/office/drawing/2014/main" id="{AD67AC6D-5914-FBF4-B0DB-0FBE153A994F}"/>
            </a:ext>
          </a:extLst>
        </cdr:cNvPr>
        <cdr:cNvSpPr txBox="1"/>
      </cdr:nvSpPr>
      <cdr:spPr>
        <a:xfrm xmlns:a="http://schemas.openxmlformats.org/drawingml/2006/main">
          <a:off x="6019800" y="4023360"/>
          <a:ext cx="480060" cy="33528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C00000"/>
              </a:solidFill>
            </a:rPr>
            <a:t>OEPV</a:t>
          </a:r>
        </a:p>
      </cdr:txBody>
    </cdr:sp>
  </cdr:relSizeAnchor>
  <cdr:relSizeAnchor xmlns:cdr="http://schemas.openxmlformats.org/drawingml/2006/chartDrawing">
    <cdr:from>
      <cdr:x>0.59502</cdr:x>
      <cdr:y>0.67606</cdr:y>
    </cdr:from>
    <cdr:to>
      <cdr:x>0.96833</cdr:x>
      <cdr:y>0.8216</cdr:y>
    </cdr:to>
    <cdr:sp macro="" textlink="">
      <cdr:nvSpPr>
        <cdr:cNvPr id="7" name="ZoneTexte 6">
          <a:extLst xmlns:a="http://schemas.openxmlformats.org/drawingml/2006/main">
            <a:ext uri="{FF2B5EF4-FFF2-40B4-BE49-F238E27FC236}">
              <a16:creationId xmlns:a16="http://schemas.microsoft.com/office/drawing/2014/main" id="{B2576774-9566-0D1E-C744-F293D19FCF76}"/>
            </a:ext>
          </a:extLst>
        </cdr:cNvPr>
        <cdr:cNvSpPr txBox="1"/>
      </cdr:nvSpPr>
      <cdr:spPr>
        <a:xfrm xmlns:a="http://schemas.openxmlformats.org/drawingml/2006/main">
          <a:off x="4008120" y="3291840"/>
          <a:ext cx="2514600" cy="70866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B050"/>
              </a:solidFill>
            </a:rPr>
            <a:t>Evénements  : + 200 euros</a:t>
          </a:r>
          <a:endParaRPr lang="fr-FR" sz="1200" b="1" baseline="0">
            <a:solidFill>
              <a:srgbClr val="00B050"/>
            </a:solidFill>
          </a:endParaRPr>
        </a:p>
        <a:p xmlns:a="http://schemas.openxmlformats.org/drawingml/2006/main">
          <a:pPr algn="ctr"/>
          <a:r>
            <a:rPr lang="fr-FR" sz="1200" b="1" baseline="0">
              <a:solidFill>
                <a:srgbClr val="00B050"/>
              </a:solidFill>
            </a:rPr>
            <a:t>(2 115 euros)</a:t>
          </a:r>
          <a:endParaRPr lang="fr-FR" sz="1200" b="1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</cdr:x>
      <cdr:y>0.14867</cdr:y>
    </cdr:from>
    <cdr:to>
      <cdr:x>0.13575</cdr:x>
      <cdr:y>0.33646</cdr:y>
    </cdr:to>
    <cdr:sp macro="" textlink="">
      <cdr:nvSpPr>
        <cdr:cNvPr id="8" name="ZoneTexte 7">
          <a:extLst xmlns:a="http://schemas.openxmlformats.org/drawingml/2006/main">
            <a:ext uri="{FF2B5EF4-FFF2-40B4-BE49-F238E27FC236}">
              <a16:creationId xmlns:a16="http://schemas.microsoft.com/office/drawing/2014/main" id="{FE5798EF-A5A2-6915-B77F-DA742A8D48D5}"/>
            </a:ext>
          </a:extLst>
        </cdr:cNvPr>
        <cdr:cNvSpPr txBox="1"/>
      </cdr:nvSpPr>
      <cdr:spPr>
        <a:xfrm xmlns:a="http://schemas.openxmlformats.org/drawingml/2006/main">
          <a:off x="0" y="723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0.73303</cdr:x>
      <cdr:y>0.26917</cdr:y>
    </cdr:from>
    <cdr:to>
      <cdr:x>0.98416</cdr:x>
      <cdr:y>0.32081</cdr:y>
    </cdr:to>
    <cdr:sp macro="" textlink="">
      <cdr:nvSpPr>
        <cdr:cNvPr id="2" name="ZoneTexte 1">
          <a:extLst xmlns:a="http://schemas.openxmlformats.org/drawingml/2006/main">
            <a:ext uri="{FF2B5EF4-FFF2-40B4-BE49-F238E27FC236}">
              <a16:creationId xmlns:a16="http://schemas.microsoft.com/office/drawing/2014/main" id="{443590AE-73F2-9BB0-D89A-F96602E29320}"/>
            </a:ext>
          </a:extLst>
        </cdr:cNvPr>
        <cdr:cNvSpPr txBox="1"/>
      </cdr:nvSpPr>
      <cdr:spPr>
        <a:xfrm xmlns:a="http://schemas.openxmlformats.org/drawingml/2006/main">
          <a:off x="4937760" y="1310640"/>
          <a:ext cx="1691640" cy="25146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2060"/>
              </a:solidFill>
            </a:rPr>
            <a:t>Garage : + 1100 euros </a:t>
          </a:r>
        </a:p>
      </cdr:txBody>
    </cdr:sp>
  </cdr:relSizeAnchor>
  <cdr:relSizeAnchor xmlns:cdr="http://schemas.openxmlformats.org/drawingml/2006/chartDrawing">
    <cdr:from>
      <cdr:x>0.45475</cdr:x>
      <cdr:y>0.16119</cdr:y>
    </cdr:from>
    <cdr:to>
      <cdr:x>0.71041</cdr:x>
      <cdr:y>0.20657</cdr:y>
    </cdr:to>
    <cdr:sp macro="" textlink="">
      <cdr:nvSpPr>
        <cdr:cNvPr id="3" name="ZoneTexte 2">
          <a:extLst xmlns:a="http://schemas.openxmlformats.org/drawingml/2006/main">
            <a:ext uri="{FF2B5EF4-FFF2-40B4-BE49-F238E27FC236}">
              <a16:creationId xmlns:a16="http://schemas.microsoft.com/office/drawing/2014/main" id="{7F1165C4-0549-8BE6-9777-110D2786B5AE}"/>
            </a:ext>
          </a:extLst>
        </cdr:cNvPr>
        <cdr:cNvSpPr txBox="1"/>
      </cdr:nvSpPr>
      <cdr:spPr>
        <a:xfrm xmlns:a="http://schemas.openxmlformats.org/drawingml/2006/main">
          <a:off x="3063240" y="784860"/>
          <a:ext cx="1722120" cy="22098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1"/>
          </a:solidFill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2060"/>
              </a:solidFill>
            </a:rPr>
            <a:t>Serveurs : + 450 euros</a:t>
          </a:r>
        </a:p>
      </cdr:txBody>
    </cdr:sp>
  </cdr:relSizeAnchor>
  <cdr:relSizeAnchor xmlns:cdr="http://schemas.openxmlformats.org/drawingml/2006/chartDrawing">
    <cdr:from>
      <cdr:x>0.64367</cdr:x>
      <cdr:y>0.32707</cdr:y>
    </cdr:from>
    <cdr:to>
      <cdr:x>0.73869</cdr:x>
      <cdr:y>0.38811</cdr:y>
    </cdr:to>
    <cdr:sp macro="" textlink="">
      <cdr:nvSpPr>
        <cdr:cNvPr id="4" name="ZoneTexte 3">
          <a:extLst xmlns:a="http://schemas.openxmlformats.org/drawingml/2006/main">
            <a:ext uri="{FF2B5EF4-FFF2-40B4-BE49-F238E27FC236}">
              <a16:creationId xmlns:a16="http://schemas.microsoft.com/office/drawing/2014/main" id="{0CB33F09-8594-A676-18ED-2CDAAE1DACE5}"/>
            </a:ext>
          </a:extLst>
        </cdr:cNvPr>
        <cdr:cNvSpPr txBox="1"/>
      </cdr:nvSpPr>
      <cdr:spPr>
        <a:xfrm xmlns:a="http://schemas.openxmlformats.org/drawingml/2006/main">
          <a:off x="4335780" y="1592580"/>
          <a:ext cx="640080" cy="29718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400" b="1">
              <a:solidFill>
                <a:srgbClr val="FFC000"/>
              </a:solidFill>
            </a:rPr>
            <a:t>Gilets</a:t>
          </a:r>
        </a:p>
      </cdr:txBody>
    </cdr:sp>
  </cdr:relSizeAnchor>
  <cdr:relSizeAnchor xmlns:cdr="http://schemas.openxmlformats.org/drawingml/2006/chartDrawing">
    <cdr:from>
      <cdr:x>0.89367</cdr:x>
      <cdr:y>0.82629</cdr:y>
    </cdr:from>
    <cdr:to>
      <cdr:x>0.96493</cdr:x>
      <cdr:y>0.89515</cdr:y>
    </cdr:to>
    <cdr:sp macro="" textlink="">
      <cdr:nvSpPr>
        <cdr:cNvPr id="6" name="ZoneTexte 5">
          <a:extLst xmlns:a="http://schemas.openxmlformats.org/drawingml/2006/main">
            <a:ext uri="{FF2B5EF4-FFF2-40B4-BE49-F238E27FC236}">
              <a16:creationId xmlns:a16="http://schemas.microsoft.com/office/drawing/2014/main" id="{AD67AC6D-5914-FBF4-B0DB-0FBE153A994F}"/>
            </a:ext>
          </a:extLst>
        </cdr:cNvPr>
        <cdr:cNvSpPr txBox="1"/>
      </cdr:nvSpPr>
      <cdr:spPr>
        <a:xfrm xmlns:a="http://schemas.openxmlformats.org/drawingml/2006/main">
          <a:off x="6019800" y="4023360"/>
          <a:ext cx="480060" cy="33528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C00000"/>
              </a:solidFill>
            </a:rPr>
            <a:t>OEPV</a:t>
          </a:r>
        </a:p>
      </cdr:txBody>
    </cdr:sp>
  </cdr:relSizeAnchor>
  <cdr:relSizeAnchor xmlns:cdr="http://schemas.openxmlformats.org/drawingml/2006/chartDrawing">
    <cdr:from>
      <cdr:x>0.59502</cdr:x>
      <cdr:y>0.67606</cdr:y>
    </cdr:from>
    <cdr:to>
      <cdr:x>0.96833</cdr:x>
      <cdr:y>0.8216</cdr:y>
    </cdr:to>
    <cdr:sp macro="" textlink="">
      <cdr:nvSpPr>
        <cdr:cNvPr id="7" name="ZoneTexte 6">
          <a:extLst xmlns:a="http://schemas.openxmlformats.org/drawingml/2006/main">
            <a:ext uri="{FF2B5EF4-FFF2-40B4-BE49-F238E27FC236}">
              <a16:creationId xmlns:a16="http://schemas.microsoft.com/office/drawing/2014/main" id="{B2576774-9566-0D1E-C744-F293D19FCF76}"/>
            </a:ext>
          </a:extLst>
        </cdr:cNvPr>
        <cdr:cNvSpPr txBox="1"/>
      </cdr:nvSpPr>
      <cdr:spPr>
        <a:xfrm xmlns:a="http://schemas.openxmlformats.org/drawingml/2006/main">
          <a:off x="4008120" y="3291840"/>
          <a:ext cx="2514600" cy="70866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fr-FR" sz="1200" b="1">
              <a:solidFill>
                <a:srgbClr val="00B050"/>
              </a:solidFill>
            </a:rPr>
            <a:t>Evénements  : + 200 euros</a:t>
          </a:r>
          <a:endParaRPr lang="fr-FR" sz="1200" b="1" baseline="0">
            <a:solidFill>
              <a:srgbClr val="00B050"/>
            </a:solidFill>
          </a:endParaRPr>
        </a:p>
        <a:p xmlns:a="http://schemas.openxmlformats.org/drawingml/2006/main">
          <a:pPr algn="ctr"/>
          <a:r>
            <a:rPr lang="fr-FR" sz="1200" b="1" baseline="0">
              <a:solidFill>
                <a:srgbClr val="00B050"/>
              </a:solidFill>
            </a:rPr>
            <a:t>(2 115 euros)</a:t>
          </a:r>
          <a:endParaRPr lang="fr-FR" sz="1200" b="1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</cdr:x>
      <cdr:y>0.14867</cdr:y>
    </cdr:from>
    <cdr:to>
      <cdr:x>0.13575</cdr:x>
      <cdr:y>0.33646</cdr:y>
    </cdr:to>
    <cdr:sp macro="" textlink="">
      <cdr:nvSpPr>
        <cdr:cNvPr id="8" name="ZoneTexte 7">
          <a:extLst xmlns:a="http://schemas.openxmlformats.org/drawingml/2006/main">
            <a:ext uri="{FF2B5EF4-FFF2-40B4-BE49-F238E27FC236}">
              <a16:creationId xmlns:a16="http://schemas.microsoft.com/office/drawing/2014/main" id="{FE5798EF-A5A2-6915-B77F-DA742A8D48D5}"/>
            </a:ext>
          </a:extLst>
        </cdr:cNvPr>
        <cdr:cNvSpPr txBox="1"/>
      </cdr:nvSpPr>
      <cdr:spPr>
        <a:xfrm xmlns:a="http://schemas.openxmlformats.org/drawingml/2006/main">
          <a:off x="0" y="723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982E1-6340-4BB0-925C-D86583466185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9788F-69DF-461C-AC59-17CCB87EBC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85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5f5d0825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5f5d0825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5f5d0825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5f5d0825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1954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Evoquer :</a:t>
            </a:r>
          </a:p>
          <a:p>
            <a:pPr marL="171450" indent="-171450">
              <a:buFontTx/>
              <a:buChar char="-"/>
            </a:pPr>
            <a:r>
              <a:rPr lang="fr-FR" dirty="0"/>
              <a:t>Diminution adhésions / dons</a:t>
            </a:r>
          </a:p>
          <a:p>
            <a:pPr marL="171450" indent="-171450">
              <a:buFontTx/>
              <a:buChar char="-"/>
            </a:pPr>
            <a:r>
              <a:rPr lang="fr-FR" dirty="0"/>
              <a:t>Subvention 3M identique 6000 / en 2021 subvention préfecture sécurité routière 2000 en plus</a:t>
            </a:r>
          </a:p>
          <a:p>
            <a:pPr marL="171450" indent="-171450">
              <a:buFontTx/>
              <a:buChar char="-"/>
            </a:pPr>
            <a:r>
              <a:rPr lang="fr-FR" dirty="0"/>
              <a:t>Vente gilets : entrée/sortie, moins que l’année passée</a:t>
            </a:r>
          </a:p>
          <a:p>
            <a:pPr marL="171450" indent="-171450">
              <a:buFontTx/>
              <a:buChar char="-"/>
            </a:pPr>
            <a:r>
              <a:rPr lang="fr-FR" dirty="0"/>
              <a:t>Prestations : entrée/sortie, 10% Vélocité</a:t>
            </a:r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F9788F-69DF-461C-AC59-17CCB87EBC3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70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Dans le compte de résultat officiel, on retrouve : presta / vente / subventions / dons / cotisations + divers + amortissement de la subvention 3M de 2021, qui a permis d’acheter la sono et le vélo cargo de Vélocité (amortis eux aussi)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F9788F-69DF-461C-AC59-17CCB87EBC3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718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5f5d0825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5f5d0825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1081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Déplacements / formations : stable, autour de 600 €,  congrès FUB ou formations</a:t>
            </a:r>
          </a:p>
          <a:p>
            <a:r>
              <a:rPr lang="fr-FR" dirty="0"/>
              <a:t>Frais événements : changent de catégories (précédemment impressions, plan comptable associatif plutôt publicités), mais dans l’ensemble autour de 2000 € par an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F9788F-69DF-461C-AC59-17CCB87EBC3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874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Dans le compte de résultat officiel, on retrouve : presta / vente / subventions / dons / cotisations + divers + amortissement de la subvention 3M de 2021, qui a permis d’acheter la sono et le vélo cargo de Vélocité (amortis eux aussi)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F9788F-69DF-461C-AC59-17CCB87EBC3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273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Dans le compte de résultat officiel, on retrouve : presta / vente / subventions / dons / cotisations + divers + amortissement de la subvention 3M de 2021, qui a permis d’acheter la sono et le vélo cargo de Vélocité (amortis eux aussi)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F9788F-69DF-461C-AC59-17CCB87EBC3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712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4908A5-44E7-89B8-CFD0-5CF9F6ECB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541AB5-3869-B178-7FA5-C64F558FC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127001-03C7-932E-08D1-6DE71B6E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A10C0D-917B-CC73-147E-01445706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3EC800-C61F-1029-643C-0A170E5D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17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3EE396-EDC8-18B1-8810-BD371C5A6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AE4918-6AC1-C4B7-F1CE-51A453630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0BE6DC-F483-E73D-AEDE-1A10CEB4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123279-FA0A-226F-569A-FEE1D6C97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355721-C291-11CA-26A3-A31A2100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38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068F9B-23B7-FA42-D7E9-7B709D9B9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49345E-3253-6F67-C58A-45E31A020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35FA17-5597-4C20-A1D6-A9924A93C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9718E0-9875-62AF-85FA-C0256386E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3A517A-3198-2615-121F-D84119128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721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113982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 b="1">
                <a:solidFill>
                  <a:srgbClr val="F7DA5A"/>
                </a:solidFill>
              </a:defRPr>
            </a:lvl1pPr>
            <a:lvl2pPr lvl="1">
              <a:buNone/>
              <a:defRPr sz="1200" b="1">
                <a:solidFill>
                  <a:srgbClr val="F7DA5A"/>
                </a:solidFill>
              </a:defRPr>
            </a:lvl2pPr>
            <a:lvl3pPr lvl="2">
              <a:buNone/>
              <a:defRPr sz="1200" b="1">
                <a:solidFill>
                  <a:srgbClr val="F7DA5A"/>
                </a:solidFill>
              </a:defRPr>
            </a:lvl3pPr>
            <a:lvl4pPr lvl="3">
              <a:buNone/>
              <a:defRPr sz="1200" b="1">
                <a:solidFill>
                  <a:srgbClr val="F7DA5A"/>
                </a:solidFill>
              </a:defRPr>
            </a:lvl4pPr>
            <a:lvl5pPr lvl="4">
              <a:buNone/>
              <a:defRPr sz="1200" b="1">
                <a:solidFill>
                  <a:srgbClr val="F7DA5A"/>
                </a:solidFill>
              </a:defRPr>
            </a:lvl5pPr>
            <a:lvl6pPr lvl="5">
              <a:buNone/>
              <a:defRPr sz="1200" b="1">
                <a:solidFill>
                  <a:srgbClr val="F7DA5A"/>
                </a:solidFill>
              </a:defRPr>
            </a:lvl6pPr>
            <a:lvl7pPr lvl="6">
              <a:buNone/>
              <a:defRPr sz="1200" b="1">
                <a:solidFill>
                  <a:srgbClr val="F7DA5A"/>
                </a:solidFill>
              </a:defRPr>
            </a:lvl7pPr>
            <a:lvl8pPr lvl="7">
              <a:buNone/>
              <a:defRPr sz="1200" b="1">
                <a:solidFill>
                  <a:srgbClr val="F7DA5A"/>
                </a:solidFill>
              </a:defRPr>
            </a:lvl8pPr>
            <a:lvl9pPr lvl="8">
              <a:buNone/>
              <a:defRPr sz="1200" b="1">
                <a:solidFill>
                  <a:srgbClr val="F7DA5A"/>
                </a:solidFill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398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340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521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167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34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582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735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98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982F96-3A54-74D8-EEC3-44C17DBEF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51FA09-14D7-0F94-12E1-6E0B321F9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777566-8B45-34DA-4B4C-AFCEB737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D9BA71-EF41-63B2-439E-633053148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7D311B-8B6C-5B64-E5CD-ABEBAE699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73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76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C8381F-1874-D943-C951-F14190369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9D8B55-745C-BD6A-2852-DB5C77897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C7961E-55B6-B71F-9C3B-E2EEE9A7D2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1ECE36-BA0B-B830-F9C0-F81D99B03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3000E7-A1DE-4036-57C7-495A69D2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35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55D77C-6745-3CB5-6376-078E5CFD9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F6F05-BDD9-F117-EDF3-3C2AE260A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680765-1A23-FA87-F285-609E5EC65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3A9455-7F2B-FA32-CEF4-723FDCE2E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6F07BE-A5D3-77E6-F308-D3424521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7E7AB5-F73C-B20C-F772-C3A64340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59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7A1FF2-04E4-346E-EB36-98E08C9F9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0D05C9-8F1A-462E-3BE7-CCCE4A5D7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36BCFA-EF9B-A730-1863-6E70E796A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B4FFF9-99CF-7650-7672-F3B1A6824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1EB14E-4726-71D8-7FEF-6CD0EE8A4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383373-8271-CB09-EC46-E511933446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D2F4E6-03A6-982E-9CFC-3244196E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0A5898-A30E-3D27-39B9-4A8EB71C1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43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FD2BA8-A1AB-6011-12F8-B16F394B4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0673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22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1CADB-9B01-FF88-7DA3-8736E5A3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FFC34F-BA74-AD88-9917-C49DF0C17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52EADD1-557C-9623-980F-7171D051E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8CE002-518B-01A6-F5AC-DD2DE873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5BCC54-D231-4E76-BAAB-6FDC9236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AC2172-7A0C-29A3-0B33-18FBACAC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1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14D864-92C6-5B76-3829-E46B5F013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1037F1-5E8D-D864-B727-DBCCCCC25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8EC83D-8F3F-3C83-42CC-D7B28CC21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F60880-7E4C-4FE6-26DB-EF4013EDFB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5FDF3-DDA0-4E06-A3A3-220F1394FD8A}" type="datetimeFigureOut">
              <a:rPr lang="fr-FR" smtClean="0"/>
              <a:t>05/06/2023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A8C6E9-70E1-B04C-5E05-CA503529C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07921F-C6A5-A962-56B6-C9C13C1A1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FDF7962-7D56-445A-86BE-E28373C154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23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A3BFCB6-770E-8DE3-BFDB-8B114C923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C6ED13-52E4-FC13-8804-281B857BB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B6F2B7-B589-3DA3-0B2E-2247878178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63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 rot="-5399993">
            <a:off x="11449100" y="5594901"/>
            <a:ext cx="833200" cy="412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72215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547500" y="1540933"/>
            <a:ext cx="11074400" cy="2048800"/>
          </a:xfrm>
          <a:prstGeom prst="rect">
            <a:avLst/>
          </a:prstGeom>
          <a:solidFill>
            <a:srgbClr val="F7DA5A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3866" algn="ctr" defTabSz="121917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ts val="1100"/>
            </a:pPr>
            <a:endParaRPr sz="3600" kern="0" dirty="0">
              <a:solidFill>
                <a:srgbClr val="254061"/>
              </a:solidFill>
              <a:latin typeface="Oswald"/>
              <a:ea typeface="Oswald"/>
              <a:cs typeface="Oswald"/>
              <a:sym typeface="Oswald"/>
            </a:endParaRPr>
          </a:p>
          <a:p>
            <a:pPr defTabSz="121917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ts val="1100"/>
            </a:pPr>
            <a:endParaRPr sz="3600" kern="0" dirty="0">
              <a:solidFill>
                <a:srgbClr val="25406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33866" defTabSz="121917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ts val="1100"/>
            </a:pPr>
            <a:endParaRPr sz="3600" kern="0" dirty="0">
              <a:solidFill>
                <a:srgbClr val="25406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 defTabSz="1219170">
              <a:spcBef>
                <a:spcPts val="1600"/>
              </a:spcBef>
              <a:buClr>
                <a:srgbClr val="000000"/>
              </a:buClr>
            </a:pPr>
            <a:endParaRPr sz="3733" kern="0" dirty="0">
              <a:solidFill>
                <a:srgbClr val="254061"/>
              </a:solidFill>
              <a:latin typeface="Oswald"/>
              <a:ea typeface="Oswald"/>
              <a:cs typeface="Oswald"/>
              <a:sym typeface="Oswald"/>
            </a:endParaRPr>
          </a:p>
          <a:p>
            <a:pPr defTabSz="1219170">
              <a:buClr>
                <a:srgbClr val="000000"/>
              </a:buClr>
            </a:pPr>
            <a:br>
              <a:rPr lang="fr" sz="3733" kern="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</a:br>
            <a:endParaRPr sz="1867" kern="0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609585" defTabSz="1219170">
              <a:lnSpc>
                <a:spcPct val="115000"/>
              </a:lnSpc>
              <a:spcBef>
                <a:spcPts val="1067"/>
              </a:spcBef>
              <a:buClr>
                <a:srgbClr val="000000"/>
              </a:buClr>
            </a:pPr>
            <a:endParaRPr sz="2400" kern="0" dirty="0">
              <a:solidFill>
                <a:srgbClr val="FF0000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buClr>
                <a:srgbClr val="000000"/>
              </a:buClr>
            </a:pPr>
            <a:endParaRPr sz="3733" kern="0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11398211" y="6217623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fr" kern="0">
                <a:latin typeface="Arial"/>
                <a:cs typeface="Arial"/>
                <a:sym typeface="Arial"/>
              </a:rPr>
              <a:pPr defTabSz="1219170">
                <a:buClr>
                  <a:srgbClr val="000000"/>
                </a:buClr>
              </a:pPr>
              <a:t>1</a:t>
            </a:fld>
            <a:endParaRPr kern="0">
              <a:latin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67900" y="1540933"/>
            <a:ext cx="10833600" cy="2744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 defTabSz="1219170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</a:pPr>
            <a:r>
              <a:rPr lang="fr-FR" sz="3600" kern="0" dirty="0">
                <a:solidFill>
                  <a:srgbClr val="1C4587"/>
                </a:solidFill>
                <a:latin typeface="Arial"/>
                <a:cs typeface="Arial"/>
                <a:sym typeface="Arial"/>
              </a:rPr>
              <a:t>Bilan financier</a:t>
            </a:r>
            <a:endParaRPr lang="fr-FR" sz="3067" kern="0" dirty="0">
              <a:solidFill>
                <a:srgbClr val="1C4587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</a:pPr>
            <a:r>
              <a:rPr lang="fr-FR" sz="2400" i="1" kern="0" dirty="0">
                <a:solidFill>
                  <a:srgbClr val="1C4587"/>
                </a:solidFill>
                <a:latin typeface="Arial"/>
                <a:cs typeface="Arial"/>
                <a:sym typeface="Arial"/>
              </a:rPr>
              <a:t>Claire Jourdan, Trésorière</a:t>
            </a:r>
            <a:endParaRPr sz="2400" i="1" kern="0" dirty="0">
              <a:solidFill>
                <a:srgbClr val="1C4587"/>
              </a:solidFill>
              <a:latin typeface="Arial"/>
              <a:cs typeface="Arial"/>
              <a:sym typeface="Arial"/>
            </a:endParaRPr>
          </a:p>
          <a:p>
            <a:pPr marL="609585" algn="ctr" defTabSz="1219170">
              <a:lnSpc>
                <a:spcPct val="115000"/>
              </a:lnSpc>
              <a:spcBef>
                <a:spcPts val="1333"/>
              </a:spcBef>
              <a:buClr>
                <a:srgbClr val="000000"/>
              </a:buClr>
            </a:pPr>
            <a:endParaRPr sz="2400" i="1" kern="0" dirty="0">
              <a:solidFill>
                <a:srgbClr val="1C4587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115000"/>
              </a:lnSpc>
              <a:spcBef>
                <a:spcPts val="1333"/>
              </a:spcBef>
              <a:spcAft>
                <a:spcPts val="1333"/>
              </a:spcAft>
              <a:buClr>
                <a:srgbClr val="000000"/>
              </a:buClr>
            </a:pPr>
            <a:endParaRPr sz="1733" kern="0" dirty="0">
              <a:solidFill>
                <a:srgbClr val="1C4587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CC6D08-AB10-A417-46C4-5220FF76EF7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Principales acquisitions Vélocité 2022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33CC03-01CE-EEC4-DF88-F30AD2125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Kakémonos, panneaux, bâches événements (70 à 100 € / item)</a:t>
            </a:r>
          </a:p>
          <a:p>
            <a:r>
              <a:rPr lang="fr-FR" dirty="0"/>
              <a:t>Equipement vélo cargo (subvention 2021 3M)</a:t>
            </a:r>
          </a:p>
          <a:p>
            <a:r>
              <a:rPr lang="fr-FR" dirty="0"/>
              <a:t>Fanions événements</a:t>
            </a:r>
          </a:p>
          <a:p>
            <a:r>
              <a:rPr lang="fr-FR" dirty="0"/>
              <a:t>Tablette (subvention 2021 Sécurité  Routière)</a:t>
            </a:r>
          </a:p>
          <a:p>
            <a:r>
              <a:rPr lang="fr-FR" dirty="0"/>
              <a:t>Caméra GoPro (subvention 2022 3M)</a:t>
            </a:r>
          </a:p>
          <a:p>
            <a:r>
              <a:rPr lang="fr-FR" dirty="0"/>
              <a:t>Micro réunion (subvention 2022 3M)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512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D86B73AA-99AE-129E-0438-9766AB107888}"/>
              </a:ext>
            </a:extLst>
          </p:cNvPr>
          <p:cNvGraphicFramePr>
            <a:graphicFrameLocks/>
          </p:cNvGraphicFramePr>
          <p:nvPr/>
        </p:nvGraphicFramePr>
        <p:xfrm>
          <a:off x="2727960" y="994410"/>
          <a:ext cx="6736080" cy="4869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8D3665CA-E783-143A-0947-6F298477E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8279" y="276050"/>
            <a:ext cx="9632306" cy="63059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C771250B-DE97-65B8-6687-19C1600203B7}"/>
              </a:ext>
            </a:extLst>
          </p:cNvPr>
          <p:cNvSpPr txBox="1"/>
          <p:nvPr/>
        </p:nvSpPr>
        <p:spPr>
          <a:xfrm>
            <a:off x="175363" y="563670"/>
            <a:ext cx="1164922" cy="1791222"/>
          </a:xfrm>
          <a:prstGeom prst="rect">
            <a:avLst/>
          </a:prstGeom>
          <a:solidFill>
            <a:srgbClr val="0070C0"/>
          </a:solidFill>
        </p:spPr>
        <p:txBody>
          <a:bodyPr vert="vert270" wrap="square" rtlCol="0" anchor="ctr">
            <a:no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Dépenses fixes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9048AA-F386-9721-BFEA-5738C66AC5CD}"/>
              </a:ext>
            </a:extLst>
          </p:cNvPr>
          <p:cNvSpPr txBox="1"/>
          <p:nvPr/>
        </p:nvSpPr>
        <p:spPr>
          <a:xfrm>
            <a:off x="175363" y="2467627"/>
            <a:ext cx="1164922" cy="1478071"/>
          </a:xfrm>
          <a:prstGeom prst="rect">
            <a:avLst/>
          </a:prstGeom>
          <a:solidFill>
            <a:srgbClr val="FFC000"/>
          </a:solidFill>
        </p:spPr>
        <p:txBody>
          <a:bodyPr vert="vert270" wrap="square" rtlCol="0" anchor="ctr">
            <a:no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Achats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A8D4A1-7D64-E4C3-A30F-7E1A1DB29192}"/>
              </a:ext>
            </a:extLst>
          </p:cNvPr>
          <p:cNvSpPr/>
          <p:nvPr/>
        </p:nvSpPr>
        <p:spPr>
          <a:xfrm>
            <a:off x="100208" y="100208"/>
            <a:ext cx="11924778" cy="4025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327D10-0321-8BDE-5336-CA0E815168BD}"/>
              </a:ext>
            </a:extLst>
          </p:cNvPr>
          <p:cNvSpPr/>
          <p:nvPr/>
        </p:nvSpPr>
        <p:spPr>
          <a:xfrm>
            <a:off x="0" y="5562487"/>
            <a:ext cx="11924778" cy="3526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3F2E9C4-EEC8-F441-37A5-BC2375C3D91E}"/>
              </a:ext>
            </a:extLst>
          </p:cNvPr>
          <p:cNvSpPr txBox="1"/>
          <p:nvPr/>
        </p:nvSpPr>
        <p:spPr>
          <a:xfrm>
            <a:off x="175363" y="4058433"/>
            <a:ext cx="1164922" cy="1612727"/>
          </a:xfrm>
          <a:prstGeom prst="rect">
            <a:avLst/>
          </a:prstGeom>
          <a:solidFill>
            <a:srgbClr val="00B050"/>
          </a:solidFill>
        </p:spPr>
        <p:txBody>
          <a:bodyPr vert="vert270" wrap="square" rtlCol="0" anchor="ctr">
            <a:no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Dépenses ponctuelles</a:t>
            </a:r>
          </a:p>
        </p:txBody>
      </p:sp>
    </p:spTree>
    <p:extLst>
      <p:ext uri="{BB962C8B-B14F-4D97-AF65-F5344CB8AC3E}">
        <p14:creationId xmlns:p14="http://schemas.microsoft.com/office/powerpoint/2010/main" val="352224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6DDA08-C3A2-4507-3F19-D979B053394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Utilisation subvention 3M 2022 (6000 €)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9BAC55-6B36-23BE-ACB5-EFA642FB3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1576 € </a:t>
            </a:r>
            <a:r>
              <a:rPr lang="fr-FR" dirty="0">
                <a:sym typeface="Wingdings" panose="05000000000000000000" pitchFamily="2" charset="2"/>
              </a:rPr>
              <a:t> locations immobilières de avril à décembre 2022</a:t>
            </a:r>
          </a:p>
          <a:p>
            <a:r>
              <a:rPr lang="fr-FR" dirty="0"/>
              <a:t>447 € </a:t>
            </a:r>
            <a:r>
              <a:rPr lang="fr-FR" dirty="0">
                <a:sym typeface="Wingdings" panose="05000000000000000000" pitchFamily="2" charset="2"/>
              </a:rPr>
              <a:t> Achats fin 2022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Caméra GoPro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Microphone réunion</a:t>
            </a:r>
          </a:p>
          <a:p>
            <a:r>
              <a:rPr lang="fr-FR" dirty="0">
                <a:sym typeface="Wingdings" panose="05000000000000000000" pitchFamily="2" charset="2"/>
              </a:rPr>
              <a:t>4000 €  bloqués pour 2023 (report fonds dédiés)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Financement accompagnement avenir Vélocité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Investissements matériel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8352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5AD8A7B-32C4-A8B8-89E7-996FBD0F5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577" y="0"/>
            <a:ext cx="10182845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7B35E8D-D062-B038-C2A6-32BD2725CFF7}"/>
              </a:ext>
            </a:extLst>
          </p:cNvPr>
          <p:cNvSpPr/>
          <p:nvPr/>
        </p:nvSpPr>
        <p:spPr>
          <a:xfrm>
            <a:off x="6490978" y="876820"/>
            <a:ext cx="5020441" cy="5624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425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5AD8A7B-32C4-A8B8-89E7-996FBD0F5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577" y="0"/>
            <a:ext cx="101828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78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7839EE4-F8FD-6585-27F7-54A3F5C129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02" t="6488" r="4241" b="4954"/>
          <a:stretch/>
        </p:blipFill>
        <p:spPr>
          <a:xfrm>
            <a:off x="1803749" y="570119"/>
            <a:ext cx="5912284" cy="5885101"/>
          </a:xfrm>
          <a:prstGeom prst="rect">
            <a:avLst/>
          </a:prstGeom>
        </p:spPr>
      </p:pic>
      <p:sp>
        <p:nvSpPr>
          <p:cNvPr id="8" name="Titre 7">
            <a:extLst>
              <a:ext uri="{FF2B5EF4-FFF2-40B4-BE49-F238E27FC236}">
                <a16:creationId xmlns:a16="http://schemas.microsoft.com/office/drawing/2014/main" id="{0951C723-B0E0-38C2-796C-67AB76FD1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425" y="191894"/>
            <a:ext cx="6990567" cy="611905"/>
          </a:xfrm>
        </p:spPr>
        <p:txBody>
          <a:bodyPr>
            <a:normAutofit fontScale="90000"/>
          </a:bodyPr>
          <a:lstStyle/>
          <a:p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17 000 € de budget ?</a:t>
            </a:r>
          </a:p>
        </p:txBody>
      </p:sp>
      <p:sp>
        <p:nvSpPr>
          <p:cNvPr id="9" name="Bulle narrative : rectangle 8">
            <a:extLst>
              <a:ext uri="{FF2B5EF4-FFF2-40B4-BE49-F238E27FC236}">
                <a16:creationId xmlns:a16="http://schemas.microsoft.com/office/drawing/2014/main" id="{7C63C036-D666-679D-A603-452C3B604071}"/>
              </a:ext>
            </a:extLst>
          </p:cNvPr>
          <p:cNvSpPr/>
          <p:nvPr/>
        </p:nvSpPr>
        <p:spPr>
          <a:xfrm>
            <a:off x="8362167" y="1127342"/>
            <a:ext cx="3081403" cy="1002082"/>
          </a:xfrm>
          <a:prstGeom prst="wedgeRectCallout">
            <a:avLst>
              <a:gd name="adj1" fmla="val -121793"/>
              <a:gd name="adj2" fmla="val 8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/>
              <a:t>Budget annuel</a:t>
            </a:r>
            <a:endParaRPr lang="fr-FR" dirty="0"/>
          </a:p>
        </p:txBody>
      </p:sp>
      <p:sp>
        <p:nvSpPr>
          <p:cNvPr id="10" name="Bulle narrative : rectangle 9">
            <a:extLst>
              <a:ext uri="{FF2B5EF4-FFF2-40B4-BE49-F238E27FC236}">
                <a16:creationId xmlns:a16="http://schemas.microsoft.com/office/drawing/2014/main" id="{43C513E2-5C4D-95FA-00E0-BB2609D008C3}"/>
              </a:ext>
            </a:extLst>
          </p:cNvPr>
          <p:cNvSpPr/>
          <p:nvPr/>
        </p:nvSpPr>
        <p:spPr>
          <a:xfrm>
            <a:off x="8362167" y="4728576"/>
            <a:ext cx="3081403" cy="1002082"/>
          </a:xfrm>
          <a:prstGeom prst="wedgeRectCallout">
            <a:avLst>
              <a:gd name="adj1" fmla="val -99842"/>
              <a:gd name="adj2" fmla="val -9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Activités bénévoles</a:t>
            </a:r>
          </a:p>
        </p:txBody>
      </p:sp>
    </p:spTree>
    <p:extLst>
      <p:ext uri="{BB962C8B-B14F-4D97-AF65-F5344CB8AC3E}">
        <p14:creationId xmlns:p14="http://schemas.microsoft.com/office/powerpoint/2010/main" val="1959482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16D0E-7278-873E-B6FD-24DA19FECCE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Valorisation du bénévolat pour Vélocité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954B9DF1-B018-1948-57E8-1A386FA9E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036329"/>
              </p:ext>
            </p:extLst>
          </p:nvPr>
        </p:nvGraphicFramePr>
        <p:xfrm>
          <a:off x="1028679" y="3143500"/>
          <a:ext cx="4381522" cy="2601108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2234056">
                  <a:extLst>
                    <a:ext uri="{9D8B030D-6E8A-4147-A177-3AD203B41FA5}">
                      <a16:colId xmlns:a16="http://schemas.microsoft.com/office/drawing/2014/main" val="1281384862"/>
                    </a:ext>
                  </a:extLst>
                </a:gridCol>
                <a:gridCol w="1073733">
                  <a:extLst>
                    <a:ext uri="{9D8B030D-6E8A-4147-A177-3AD203B41FA5}">
                      <a16:colId xmlns:a16="http://schemas.microsoft.com/office/drawing/2014/main" val="1244916930"/>
                    </a:ext>
                  </a:extLst>
                </a:gridCol>
                <a:gridCol w="1073733">
                  <a:extLst>
                    <a:ext uri="{9D8B030D-6E8A-4147-A177-3AD203B41FA5}">
                      <a16:colId xmlns:a16="http://schemas.microsoft.com/office/drawing/2014/main" val="2624190673"/>
                    </a:ext>
                  </a:extLst>
                </a:gridCol>
              </a:tblGrid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Missions de bénévolat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Total annuel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Valorisation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425435"/>
                  </a:ext>
                </a:extLst>
              </a:tr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Membre du CA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2560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29 440 €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4286033"/>
                  </a:ext>
                </a:extLst>
              </a:tr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Education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800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9 200 €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0360032"/>
                  </a:ext>
                </a:extLst>
              </a:tr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Infrastructures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960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11 040 €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6596158"/>
                  </a:ext>
                </a:extLst>
              </a:tr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Actions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1600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18 400 €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44657176"/>
                  </a:ext>
                </a:extLst>
              </a:tr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</a:rPr>
                        <a:t>Activités transversales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1280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14 720 €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49504195"/>
                  </a:ext>
                </a:extLst>
              </a:tr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Missions représentation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u="none" strike="noStrike" dirty="0">
                          <a:effectLst/>
                        </a:rPr>
                        <a:t>14 720 €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52465957"/>
                  </a:ext>
                </a:extLst>
              </a:tr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>
                          <a:effectLst/>
                        </a:rPr>
                        <a:t>Interventions ponctuelles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800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9 200 €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1051177"/>
                  </a:ext>
                </a:extLst>
              </a:tr>
              <a:tr h="28901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TOTAL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8000</a:t>
                      </a:r>
                      <a:endParaRPr lang="fr-FR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106 720 €</a:t>
                      </a:r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22707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A057B551-7618-0E72-E8B3-84402324664A}"/>
              </a:ext>
            </a:extLst>
          </p:cNvPr>
          <p:cNvSpPr txBox="1"/>
          <p:nvPr/>
        </p:nvSpPr>
        <p:spPr>
          <a:xfrm>
            <a:off x="838200" y="1833197"/>
            <a:ext cx="6539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000" dirty="0">
                <a:latin typeface="Calibri" panose="020F0502020204030204" pitchFamily="34" charset="0"/>
              </a:rPr>
              <a:t>Estimation temps de travail hebdomadaire</a:t>
            </a:r>
          </a:p>
          <a:p>
            <a:pPr marL="342900" indent="-342900">
              <a:buFontTx/>
              <a:buChar char="-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Base de 40 semaines d'activité par an</a:t>
            </a:r>
          </a:p>
          <a:p>
            <a:pPr marL="285750" indent="-285750">
              <a:buFontTx/>
              <a:buChar char="-"/>
            </a:pP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</a:rPr>
              <a:t>Total annuel, valorisé au </a:t>
            </a:r>
            <a: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smic chargé (11,50 €/h)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B20F42B-F6C5-C9D9-F847-DF248EB1CDB2}"/>
              </a:ext>
            </a:extLst>
          </p:cNvPr>
          <p:cNvSpPr/>
          <p:nvPr/>
        </p:nvSpPr>
        <p:spPr>
          <a:xfrm rot="5400000">
            <a:off x="7061625" y="1629303"/>
            <a:ext cx="4364054" cy="44868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Bénévolat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75399E3-A955-5D00-B602-84F8978D8547}"/>
              </a:ext>
            </a:extLst>
          </p:cNvPr>
          <p:cNvSpPr/>
          <p:nvPr/>
        </p:nvSpPr>
        <p:spPr>
          <a:xfrm rot="5400000">
            <a:off x="8878402" y="1535558"/>
            <a:ext cx="1463081" cy="22730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r>
              <a:rPr lang="fr-FR" sz="3200" dirty="0">
                <a:solidFill>
                  <a:schemeClr val="bg1"/>
                </a:solidFill>
              </a:rPr>
              <a:t>  Recettes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62E87C7-5A6F-9187-134A-B5E25258F036}"/>
              </a:ext>
            </a:extLst>
          </p:cNvPr>
          <p:cNvSpPr/>
          <p:nvPr/>
        </p:nvSpPr>
        <p:spPr>
          <a:xfrm rot="5400000">
            <a:off x="9557201" y="1578120"/>
            <a:ext cx="680758" cy="140556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Subven-tion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3B0F336-E04D-4A3B-4918-CAF6E9CE5B4B}"/>
              </a:ext>
            </a:extLst>
          </p:cNvPr>
          <p:cNvSpPr/>
          <p:nvPr/>
        </p:nvSpPr>
        <p:spPr>
          <a:xfrm>
            <a:off x="4246880" y="5395572"/>
            <a:ext cx="1188722" cy="458998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E6D0B22-6832-89EB-4C7F-6B719392A644}"/>
              </a:ext>
            </a:extLst>
          </p:cNvPr>
          <p:cNvSpPr txBox="1"/>
          <p:nvPr/>
        </p:nvSpPr>
        <p:spPr>
          <a:xfrm>
            <a:off x="4946703" y="5887717"/>
            <a:ext cx="2431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~ 5 ETP au SMIC</a:t>
            </a:r>
          </a:p>
        </p:txBody>
      </p:sp>
    </p:spTree>
    <p:extLst>
      <p:ext uri="{BB962C8B-B14F-4D97-AF65-F5344CB8AC3E}">
        <p14:creationId xmlns:p14="http://schemas.microsoft.com/office/powerpoint/2010/main" val="396003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9" grpId="0" animBg="1"/>
      <p:bldP spid="7" grpId="0" animBg="1"/>
      <p:bldP spid="8" grpId="0" animBg="1"/>
      <p:bldP spid="11" grpId="0" animBg="1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AB446C-CD7C-79E3-E160-1E6C19453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310093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547500" y="1540933"/>
            <a:ext cx="11074400" cy="2048800"/>
          </a:xfrm>
          <a:prstGeom prst="rect">
            <a:avLst/>
          </a:prstGeom>
          <a:solidFill>
            <a:srgbClr val="F7DA5A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3866" marR="0" lvl="0" indent="0" algn="ctr" defTabSz="914400" rtl="0" eaLnBrk="1" fontAlgn="auto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3600" b="0" i="0" u="none" strike="noStrike" kern="1200" cap="none" spc="0" normalizeH="0" baseline="0" noProof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3600" b="0" i="0" u="none" strike="noStrike" kern="1200" cap="none" spc="0" normalizeH="0" baseline="0" noProof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33866" marR="0" lvl="0" indent="0" algn="l" defTabSz="914400" rtl="0" eaLnBrk="1" fontAlgn="auto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3600" b="0" i="0" u="none" strike="noStrike" kern="1200" cap="none" spc="0" normalizeH="0" baseline="0" noProof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33" b="0" i="0" u="none" strike="noStrike" kern="1200" cap="none" spc="0" normalizeH="0" baseline="0" noProof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" sz="373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/>
                <a:ea typeface="Oswald"/>
                <a:cs typeface="Oswald"/>
                <a:sym typeface="Oswald"/>
              </a:rPr>
            </a:b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609585" marR="0" lvl="0" indent="0" algn="l" defTabSz="914400" rtl="0" eaLnBrk="1" fontAlgn="auto" latinLnBrk="0" hangingPunct="1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3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11398211" y="6217623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fr" sz="1200" b="1" i="0" u="none" strike="noStrike" kern="1200" cap="none" spc="0" normalizeH="0" baseline="0" noProof="0">
                <a:ln>
                  <a:noFill/>
                </a:ln>
                <a:solidFill>
                  <a:srgbClr val="F7DA5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200" b="1" i="0" u="none" strike="noStrike" kern="1200" cap="none" spc="0" normalizeH="0" baseline="0" noProof="0">
              <a:ln>
                <a:noFill/>
              </a:ln>
              <a:solidFill>
                <a:srgbClr val="F7DA5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61433" y="1706534"/>
            <a:ext cx="10833600" cy="2241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67" b="0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RECETTES</a:t>
            </a:r>
            <a:endParaRPr kumimoji="0" sz="3067" b="0" i="0" u="none" strike="noStrike" kern="1200" cap="none" spc="0" normalizeH="0" baseline="0" noProof="0" dirty="0">
              <a:ln>
                <a:noFill/>
              </a:ln>
              <a:solidFill>
                <a:srgbClr val="1C45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585" marR="0" lvl="0" indent="0" algn="ctr" defTabSz="914400" rtl="0" eaLnBrk="1" fontAlgn="auto" latinLnBrk="0" hangingPunct="1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067" b="0" i="0" u="none" strike="noStrike" kern="1200" cap="none" spc="0" normalizeH="0" baseline="0" noProof="0" dirty="0">
              <a:ln>
                <a:noFill/>
              </a:ln>
              <a:solidFill>
                <a:srgbClr val="1C45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333"/>
              </a:spcBef>
              <a:spcAft>
                <a:spcPts val="1333"/>
              </a:spcAft>
              <a:buClrTx/>
              <a:buSzTx/>
              <a:buFontTx/>
              <a:buNone/>
              <a:tabLst/>
              <a:defRPr/>
            </a:pPr>
            <a:endParaRPr kumimoji="0" sz="1733" b="0" i="0" u="none" strike="noStrike" kern="1200" cap="none" spc="0" normalizeH="0" baseline="0" noProof="0" dirty="0">
              <a:ln>
                <a:noFill/>
              </a:ln>
              <a:solidFill>
                <a:srgbClr val="1C45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42097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AE7AD59C-4963-8617-967E-E40DD90123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7809556"/>
              </p:ext>
            </p:extLst>
          </p:nvPr>
        </p:nvGraphicFramePr>
        <p:xfrm>
          <a:off x="0" y="450937"/>
          <a:ext cx="8855497" cy="5603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B10062F-C0F2-6670-CAE9-169210445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09739" y="4468617"/>
            <a:ext cx="4784403" cy="217017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fr-FR" b="1" dirty="0"/>
              <a:t>Recettes 2022 = 16 278 €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Dont 5 406 € adhésions / dons</a:t>
            </a:r>
            <a:endParaRPr lang="fr-FR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i="1" dirty="0">
                <a:solidFill>
                  <a:schemeClr val="tx1"/>
                </a:solidFill>
              </a:rPr>
              <a:t>Recettes 2021 = 18 286 €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i="1" dirty="0">
                <a:solidFill>
                  <a:schemeClr val="tx1"/>
                </a:solidFill>
              </a:rPr>
              <a:t>Dont 7 799 € adhésions / dons</a:t>
            </a:r>
          </a:p>
        </p:txBody>
      </p:sp>
    </p:spTree>
    <p:extLst>
      <p:ext uri="{BB962C8B-B14F-4D97-AF65-F5344CB8AC3E}">
        <p14:creationId xmlns:p14="http://schemas.microsoft.com/office/powerpoint/2010/main" val="326770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A40A361C-E345-C1E2-EC4A-267D6DF9E2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9908717"/>
              </p:ext>
            </p:extLst>
          </p:nvPr>
        </p:nvGraphicFramePr>
        <p:xfrm>
          <a:off x="1248697" y="1032387"/>
          <a:ext cx="9852605" cy="4419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047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5AD8A7B-32C4-A8B8-89E7-996FBD0F5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577" y="0"/>
            <a:ext cx="10182845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7B35E8D-D062-B038-C2A6-32BD2725CFF7}"/>
              </a:ext>
            </a:extLst>
          </p:cNvPr>
          <p:cNvSpPr/>
          <p:nvPr/>
        </p:nvSpPr>
        <p:spPr>
          <a:xfrm>
            <a:off x="1004577" y="839244"/>
            <a:ext cx="5421275" cy="5787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23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547500" y="1540933"/>
            <a:ext cx="11074400" cy="2048800"/>
          </a:xfrm>
          <a:prstGeom prst="rect">
            <a:avLst/>
          </a:prstGeom>
          <a:solidFill>
            <a:srgbClr val="F7DA5A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3866" marR="0" lvl="0" indent="0" algn="ctr" defTabSz="914400" rtl="0" eaLnBrk="1" fontAlgn="auto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3600" b="0" i="0" u="none" strike="noStrike" kern="1200" cap="none" spc="0" normalizeH="0" baseline="0" noProof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3600" b="0" i="0" u="none" strike="noStrike" kern="1200" cap="none" spc="0" normalizeH="0" baseline="0" noProof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33866" marR="0" lvl="0" indent="0" algn="l" defTabSz="914400" rtl="0" eaLnBrk="1" fontAlgn="auto" latinLnBrk="0" hangingPunct="1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kumimoji="0" sz="3600" b="0" i="0" u="none" strike="noStrike" kern="1200" cap="none" spc="0" normalizeH="0" baseline="0" noProof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33" b="0" i="0" u="none" strike="noStrike" kern="1200" cap="none" spc="0" normalizeH="0" baseline="0" noProof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" sz="373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/>
                <a:ea typeface="Oswald"/>
                <a:cs typeface="Oswald"/>
                <a:sym typeface="Oswald"/>
              </a:rPr>
            </a:b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  <a:p>
            <a:pPr marL="609585" marR="0" lvl="0" indent="0" algn="l" defTabSz="914400" rtl="0" eaLnBrk="1" fontAlgn="auto" latinLnBrk="0" hangingPunct="1">
              <a:lnSpc>
                <a:spcPct val="115000"/>
              </a:lnSpc>
              <a:spcBef>
                <a:spcPts val="106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3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11398211" y="6217623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fr" sz="1200" b="1" i="0" u="none" strike="noStrike" kern="1200" cap="none" spc="0" normalizeH="0" baseline="0" noProof="0">
                <a:ln>
                  <a:noFill/>
                </a:ln>
                <a:solidFill>
                  <a:srgbClr val="F7DA5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200" b="1" i="0" u="none" strike="noStrike" kern="1200" cap="none" spc="0" normalizeH="0" baseline="0" noProof="0">
              <a:ln>
                <a:noFill/>
              </a:ln>
              <a:solidFill>
                <a:srgbClr val="F7DA5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61433" y="1706534"/>
            <a:ext cx="10833600" cy="2241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67" b="0" i="0" u="none" strike="noStrike" kern="1200" cap="none" spc="0" normalizeH="0" baseline="0" noProof="0" dirty="0">
                <a:ln>
                  <a:noFill/>
                </a:ln>
                <a:solidFill>
                  <a:srgbClr val="1C458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DEPENSES</a:t>
            </a:r>
            <a:endParaRPr kumimoji="0" sz="3067" b="0" i="0" u="none" strike="noStrike" kern="1200" cap="none" spc="0" normalizeH="0" baseline="0" noProof="0" dirty="0">
              <a:ln>
                <a:noFill/>
              </a:ln>
              <a:solidFill>
                <a:srgbClr val="1C45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585" marR="0" lvl="0" indent="0" algn="ctr" defTabSz="914400" rtl="0" eaLnBrk="1" fontAlgn="auto" latinLnBrk="0" hangingPunct="1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067" b="0" i="0" u="none" strike="noStrike" kern="1200" cap="none" spc="0" normalizeH="0" baseline="0" noProof="0" dirty="0">
              <a:ln>
                <a:noFill/>
              </a:ln>
              <a:solidFill>
                <a:srgbClr val="1C45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333"/>
              </a:spcBef>
              <a:spcAft>
                <a:spcPts val="1333"/>
              </a:spcAft>
              <a:buClrTx/>
              <a:buSzTx/>
              <a:buFontTx/>
              <a:buNone/>
              <a:tabLst/>
              <a:defRPr/>
            </a:pPr>
            <a:endParaRPr kumimoji="0" sz="1733" b="0" i="0" u="none" strike="noStrike" kern="1200" cap="none" spc="0" normalizeH="0" baseline="0" noProof="0" dirty="0">
              <a:ln>
                <a:noFill/>
              </a:ln>
              <a:solidFill>
                <a:srgbClr val="1C45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0849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26">
            <a:extLst>
              <a:ext uri="{FF2B5EF4-FFF2-40B4-BE49-F238E27FC236}">
                <a16:creationId xmlns:a16="http://schemas.microsoft.com/office/drawing/2014/main" id="{53C7EF50-817D-C42B-A24D-D35AD49228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98" t="6375" r="9513" b="7257"/>
          <a:stretch/>
        </p:blipFill>
        <p:spPr>
          <a:xfrm>
            <a:off x="300625" y="494779"/>
            <a:ext cx="8693063" cy="4327742"/>
          </a:xfrm>
          <a:prstGeom prst="rect">
            <a:avLst/>
          </a:prstGeom>
        </p:spPr>
      </p:pic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E9D730E6-C516-7A83-55CA-1C351A7F1ED2}"/>
              </a:ext>
            </a:extLst>
          </p:cNvPr>
          <p:cNvSpPr txBox="1">
            <a:spLocks/>
          </p:cNvSpPr>
          <p:nvPr/>
        </p:nvSpPr>
        <p:spPr>
          <a:xfrm>
            <a:off x="6237961" y="4558238"/>
            <a:ext cx="5110620" cy="18049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/>
              <a:t>Dépenses 2022 = 11 913 €</a:t>
            </a:r>
            <a:endParaRPr lang="fr-FR" i="1" dirty="0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i="1" dirty="0">
                <a:solidFill>
                  <a:schemeClr val="tx1"/>
                </a:solidFill>
              </a:rPr>
              <a:t>Dépenses 2021 = 17 311 € </a:t>
            </a:r>
            <a:r>
              <a:rPr lang="fr-FR" sz="2400" i="1" dirty="0">
                <a:solidFill>
                  <a:schemeClr val="tx1"/>
                </a:solidFill>
              </a:rPr>
              <a:t>(dont 6500 € de vélo cargo)</a:t>
            </a:r>
            <a:endParaRPr lang="fr-FR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18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D86B73AA-99AE-129E-0438-9766AB107888}"/>
              </a:ext>
            </a:extLst>
          </p:cNvPr>
          <p:cNvGraphicFramePr>
            <a:graphicFrameLocks/>
          </p:cNvGraphicFramePr>
          <p:nvPr/>
        </p:nvGraphicFramePr>
        <p:xfrm>
          <a:off x="2727960" y="994410"/>
          <a:ext cx="6736080" cy="4869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8D3665CA-E783-143A-0947-6F298477E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279" y="276050"/>
            <a:ext cx="9632306" cy="63059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C771250B-DE97-65B8-6687-19C1600203B7}"/>
              </a:ext>
            </a:extLst>
          </p:cNvPr>
          <p:cNvSpPr txBox="1"/>
          <p:nvPr/>
        </p:nvSpPr>
        <p:spPr>
          <a:xfrm>
            <a:off x="175363" y="563670"/>
            <a:ext cx="1164922" cy="1791222"/>
          </a:xfrm>
          <a:prstGeom prst="rect">
            <a:avLst/>
          </a:prstGeom>
          <a:solidFill>
            <a:srgbClr val="0070C0"/>
          </a:solidFill>
        </p:spPr>
        <p:txBody>
          <a:bodyPr vert="vert270" wrap="square" rtlCol="0" anchor="ctr">
            <a:no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Dépenses fixes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9048AA-F386-9721-BFEA-5738C66AC5CD}"/>
              </a:ext>
            </a:extLst>
          </p:cNvPr>
          <p:cNvSpPr txBox="1"/>
          <p:nvPr/>
        </p:nvSpPr>
        <p:spPr>
          <a:xfrm>
            <a:off x="175363" y="2467627"/>
            <a:ext cx="1164922" cy="1478071"/>
          </a:xfrm>
          <a:prstGeom prst="rect">
            <a:avLst/>
          </a:prstGeom>
          <a:solidFill>
            <a:srgbClr val="FFC000"/>
          </a:solidFill>
        </p:spPr>
        <p:txBody>
          <a:bodyPr vert="vert270" wrap="square" rtlCol="0" anchor="ctr">
            <a:no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Achats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B12C9-5616-23F1-6E96-16D0061D0666}"/>
              </a:ext>
            </a:extLst>
          </p:cNvPr>
          <p:cNvSpPr txBox="1"/>
          <p:nvPr/>
        </p:nvSpPr>
        <p:spPr>
          <a:xfrm>
            <a:off x="175363" y="4058433"/>
            <a:ext cx="1164922" cy="1612727"/>
          </a:xfrm>
          <a:prstGeom prst="rect">
            <a:avLst/>
          </a:prstGeom>
          <a:solidFill>
            <a:srgbClr val="00B050"/>
          </a:solidFill>
        </p:spPr>
        <p:txBody>
          <a:bodyPr vert="vert270" wrap="square" rtlCol="0" anchor="ctr">
            <a:no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Dépenses ponctuelles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A8D4A1-7D64-E4C3-A30F-7E1A1DB29192}"/>
              </a:ext>
            </a:extLst>
          </p:cNvPr>
          <p:cNvSpPr/>
          <p:nvPr/>
        </p:nvSpPr>
        <p:spPr>
          <a:xfrm>
            <a:off x="100208" y="2430049"/>
            <a:ext cx="11924778" cy="34335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94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id="{D86B73AA-99AE-129E-0438-9766AB107888}"/>
              </a:ext>
            </a:extLst>
          </p:cNvPr>
          <p:cNvGraphicFramePr>
            <a:graphicFrameLocks/>
          </p:cNvGraphicFramePr>
          <p:nvPr/>
        </p:nvGraphicFramePr>
        <p:xfrm>
          <a:off x="2727960" y="994410"/>
          <a:ext cx="6736080" cy="4869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8D3665CA-E783-143A-0947-6F298477E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279" y="276050"/>
            <a:ext cx="9632306" cy="63059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C771250B-DE97-65B8-6687-19C1600203B7}"/>
              </a:ext>
            </a:extLst>
          </p:cNvPr>
          <p:cNvSpPr txBox="1"/>
          <p:nvPr/>
        </p:nvSpPr>
        <p:spPr>
          <a:xfrm>
            <a:off x="175363" y="563670"/>
            <a:ext cx="1164922" cy="1791222"/>
          </a:xfrm>
          <a:prstGeom prst="rect">
            <a:avLst/>
          </a:prstGeom>
          <a:solidFill>
            <a:srgbClr val="0070C0"/>
          </a:solidFill>
        </p:spPr>
        <p:txBody>
          <a:bodyPr vert="vert270" wrap="square" rtlCol="0" anchor="ctr">
            <a:no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Dépenses fixes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9048AA-F386-9721-BFEA-5738C66AC5CD}"/>
              </a:ext>
            </a:extLst>
          </p:cNvPr>
          <p:cNvSpPr txBox="1"/>
          <p:nvPr/>
        </p:nvSpPr>
        <p:spPr>
          <a:xfrm>
            <a:off x="175363" y="2467627"/>
            <a:ext cx="1164922" cy="1478071"/>
          </a:xfrm>
          <a:prstGeom prst="rect">
            <a:avLst/>
          </a:prstGeom>
          <a:solidFill>
            <a:srgbClr val="FFC000"/>
          </a:solidFill>
        </p:spPr>
        <p:txBody>
          <a:bodyPr vert="vert270" wrap="square" rtlCol="0" anchor="ctr">
            <a:no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Achats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A8D4A1-7D64-E4C3-A30F-7E1A1DB29192}"/>
              </a:ext>
            </a:extLst>
          </p:cNvPr>
          <p:cNvSpPr/>
          <p:nvPr/>
        </p:nvSpPr>
        <p:spPr>
          <a:xfrm>
            <a:off x="100208" y="125260"/>
            <a:ext cx="11924778" cy="2229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B51B71-524F-3722-9B08-E4358EC035E2}"/>
              </a:ext>
            </a:extLst>
          </p:cNvPr>
          <p:cNvSpPr/>
          <p:nvPr/>
        </p:nvSpPr>
        <p:spPr>
          <a:xfrm>
            <a:off x="133611" y="4184169"/>
            <a:ext cx="11924778" cy="16794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2673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3178</TotalTime>
  <Words>565</Words>
  <Application>Microsoft Office PowerPoint</Application>
  <PresentationFormat>Grand écran</PresentationFormat>
  <Paragraphs>125</Paragraphs>
  <Slides>17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Oswald</vt:lpstr>
      <vt:lpstr>Wingdings</vt:lpstr>
      <vt:lpstr>Thème Office</vt:lpstr>
      <vt:lpstr>Simple Light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Principales acquisitions Vélocité 2022</vt:lpstr>
      <vt:lpstr>Présentation PowerPoint</vt:lpstr>
      <vt:lpstr>Utilisation subvention 3M 2022 (6000 €)</vt:lpstr>
      <vt:lpstr>Présentation PowerPoint</vt:lpstr>
      <vt:lpstr>Présentation PowerPoint</vt:lpstr>
      <vt:lpstr>17 000 € de budget ?</vt:lpstr>
      <vt:lpstr>Valorisation du bénévolat pour Vélocité</vt:lpstr>
      <vt:lpstr>Merci pour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</dc:creator>
  <cp:lastModifiedBy>claire</cp:lastModifiedBy>
  <cp:revision>116</cp:revision>
  <dcterms:created xsi:type="dcterms:W3CDTF">2022-06-24T11:51:40Z</dcterms:created>
  <dcterms:modified xsi:type="dcterms:W3CDTF">2023-06-05T19:57:01Z</dcterms:modified>
</cp:coreProperties>
</file>